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56"/>
  </p:notesMasterIdLst>
  <p:sldIdLst>
    <p:sldId id="257" r:id="rId5"/>
    <p:sldId id="383" r:id="rId6"/>
    <p:sldId id="372" r:id="rId7"/>
    <p:sldId id="370" r:id="rId8"/>
    <p:sldId id="367" r:id="rId9"/>
    <p:sldId id="369" r:id="rId10"/>
    <p:sldId id="271" r:id="rId11"/>
    <p:sldId id="374" r:id="rId12"/>
    <p:sldId id="375" r:id="rId13"/>
    <p:sldId id="376" r:id="rId14"/>
    <p:sldId id="377" r:id="rId15"/>
    <p:sldId id="337" r:id="rId16"/>
    <p:sldId id="358" r:id="rId17"/>
    <p:sldId id="361" r:id="rId18"/>
    <p:sldId id="359" r:id="rId19"/>
    <p:sldId id="363" r:id="rId20"/>
    <p:sldId id="349" r:id="rId21"/>
    <p:sldId id="350" r:id="rId22"/>
    <p:sldId id="351" r:id="rId23"/>
    <p:sldId id="353" r:id="rId24"/>
    <p:sldId id="352" r:id="rId25"/>
    <p:sldId id="354" r:id="rId26"/>
    <p:sldId id="356" r:id="rId27"/>
    <p:sldId id="365" r:id="rId28"/>
    <p:sldId id="382" r:id="rId29"/>
    <p:sldId id="378" r:id="rId30"/>
    <p:sldId id="379" r:id="rId31"/>
    <p:sldId id="380" r:id="rId32"/>
    <p:sldId id="381" r:id="rId33"/>
    <p:sldId id="387" r:id="rId34"/>
    <p:sldId id="298" r:id="rId35"/>
    <p:sldId id="357" r:id="rId36"/>
    <p:sldId id="388" r:id="rId37"/>
    <p:sldId id="389" r:id="rId38"/>
    <p:sldId id="390" r:id="rId39"/>
    <p:sldId id="392" r:id="rId40"/>
    <p:sldId id="393" r:id="rId41"/>
    <p:sldId id="336" r:id="rId42"/>
    <p:sldId id="391" r:id="rId43"/>
    <p:sldId id="394" r:id="rId44"/>
    <p:sldId id="395" r:id="rId45"/>
    <p:sldId id="396" r:id="rId46"/>
    <p:sldId id="398" r:id="rId47"/>
    <p:sldId id="399" r:id="rId48"/>
    <p:sldId id="400" r:id="rId49"/>
    <p:sldId id="401" r:id="rId50"/>
    <p:sldId id="402" r:id="rId51"/>
    <p:sldId id="403" r:id="rId52"/>
    <p:sldId id="404" r:id="rId53"/>
    <p:sldId id="405" r:id="rId54"/>
    <p:sldId id="406" r:id="rId5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70" autoAdjust="0"/>
    <p:restoredTop sz="94200" autoAdjust="0"/>
  </p:normalViewPr>
  <p:slideViewPr>
    <p:cSldViewPr snapToGrid="0">
      <p:cViewPr varScale="1">
        <p:scale>
          <a:sx n="54" d="100"/>
          <a:sy n="54" d="100"/>
        </p:scale>
        <p:origin x="232" y="2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viewProps" Target="viewProp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presProps" Target="pres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P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66E1FD-E7A0-497B-BBC0-740BAAC97C64}" type="datetimeFigureOut">
              <a:rPr lang="en-PH" smtClean="0"/>
              <a:t>4/8/25</a:t>
            </a:fld>
            <a:endParaRPr lang="en-P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P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90CCE9-4AAE-4E1F-85AD-521A406D652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5598555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3388403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10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1370121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11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7127278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12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1011463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13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998379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14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5378925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15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821061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16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8531903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17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1266973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18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1697853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19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936242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19279483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20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55690330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21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48824963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22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92920582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23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92139934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24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68528288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25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91638294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26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33193932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27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55817497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28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43990737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29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9038251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3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63250285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30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33884034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31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5749759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32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22261637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33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41416263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34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01473852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35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77199723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36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65746708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37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0561804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38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54207280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39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6444072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4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54919381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40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9573123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41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39707066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42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33884034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43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19279483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H" dirty="0"/>
              <a:t>There is a limitation in n factorial algorithms where there is not enough compute power to find the answer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44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47983727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45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01703047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46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28582315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47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88254024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48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51342950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49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2290566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5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6041077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50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50117018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51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4993649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6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95863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7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5531492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8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8464079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9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01740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DB1E6E-2408-484E-8979-2DB96F2F8A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47B426-68B8-4CB7-871C-5CC84E86C6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352935-9451-4839-96FB-E9A8FCCD6D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4/8/25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68F784-7AF5-4560-BEFA-8C8096530B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498F6B-191E-4E4B-BE34-C76137125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1319347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C9526-6B4B-4B7C-836C-CA5ECFEE1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2D3F895-13B7-4F09-8F2B-7C7B281BDC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ED4FF3-605C-448B-ABE0-7A159B7B3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4/8/25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D10917-6EAA-48EE-AE32-E15F33FCA1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451C44-2EAE-49AE-A864-682DEB3D8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9694157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BCFD600-C7E3-42EE-9735-2FE3EDE776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C80727-2711-434B-AEFB-9E214673EC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B47950-A376-49E5-A09E-DEAA9AD59B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4/8/25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D8641F-5631-4BB0-94A8-CB1A2D78F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056033-BC76-47F3-AA32-F159420DF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2688496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87643-F5D7-48E2-ADAB-95C74CECF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0FC6CC-B49B-452C-8E9C-808488E73C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CBF4EE-800F-479B-9D99-FD0B990C4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4/8/25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A3E0ED-BABB-43F4-8ACF-6AB1C583C0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B6B210-80B8-4EC4-A5DD-626DF3350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0896685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520E17-7239-452C-8B6C-2DE99BB75C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2621D8-37ED-476B-884F-26990A946C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2FE869-1B16-425A-9EFF-D1D147E64F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4/8/25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B7772C-84B9-4CA4-BC65-3D41F9D33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F6E878-86EF-4ABF-A7AD-65B43A873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4126257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D03AF-7534-49E0-B0A2-F0403B159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E63158-1F78-4261-99A0-55F573DD04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B12B8E-1661-462B-A00C-FE1078E5F2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6763DF-E084-447E-A488-9F9D328A97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4/8/25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46663E-C0B8-407A-9C08-AD7A14CDF0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444692-F2BB-4F15-9AC6-1D337C5F6B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0524838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24591-52D4-4A6A-81FF-CF9B69DD3D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D74561-7712-4BE5-B42C-1DF224123B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C6369D-C1D0-4A4F-85B0-DC21BD7E9C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0D26301-7EFA-4E2D-8E37-01989EDE45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68D5A3-0863-4C19-8CDF-E5F63800924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1BD46F-0A9D-4A21-A809-A8A4915A7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4/8/25</a:t>
            </a:fld>
            <a:endParaRPr lang="en-P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3B3FE40-3AE1-4501-BD99-5BB30AA8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9DB7BF-E7E2-4599-93C1-314862B49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7955437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7BA4B7-5BD0-45CE-A3AB-0BDAEBCB2F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5317F3A-B35D-4332-A083-A8EA82A8CC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4/8/25</a:t>
            </a:fld>
            <a:endParaRPr lang="en-P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5D1BAA-3C55-422C-9DDB-C8FA246675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545CCC-0421-4BC8-A428-7D68919756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7610498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4A8D164-8317-4375-AC20-4E5ECFBC83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4/8/25</a:t>
            </a:fld>
            <a:endParaRPr lang="en-P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CE65B31-8161-47C0-B8D2-02FC9D0635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8A5A49-C1DE-4043-9C4E-CA88B7D93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4745070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41128-45F1-4E37-A76C-48135B4B5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A6B574-F2D0-4A1E-971A-951AD113FF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4A9BF5-4AAF-46A8-9307-3E49D1DC7F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84D477-7EF0-4092-A585-C8B452D869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4/8/25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2B03C4-61D6-4E97-BF6A-97F6832773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1C0268-0C31-4494-872A-FF14572B07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1445693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1858D-F4CE-4847-9F4E-96911B726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112DC33-E4BE-4D59-8A3E-E5C8C7FEA82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662A18-4E8B-44E0-95B0-48E49B06BB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83A010-3289-4BEF-9BA6-B9291ECCA3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4/8/25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F1841C-B8D0-4564-AB48-104684286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8FD835-28F9-4C9B-8DEF-1C8AF7C19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8691813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1E2D0B8-307D-483C-BA2C-9A8A459E4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75D10E-5C2B-4972-BF7B-F957546074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2C434A-E16E-4577-B5A4-C633EF521A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CF0B81-6BD8-4C65-9459-815598C5F1F4}" type="datetimeFigureOut">
              <a:rPr lang="en-PH" smtClean="0"/>
              <a:t>4/8/25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9472F3-C75B-4412-A75D-AF542B82AF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0A6DE4-6572-40B4-8CEF-D76FDC9FDC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186813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14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14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14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14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14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2.png"/><Relationship Id="rId4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14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2.png"/><Relationship Id="rId4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14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2.png"/><Relationship Id="rId4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14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2.png"/><Relationship Id="rId4" Type="http://schemas.openxmlformats.org/officeDocument/2006/relationships/image" Target="../media/image1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gi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g"/><Relationship Id="rId3" Type="http://schemas.openxmlformats.org/officeDocument/2006/relationships/image" Target="../media/image24.jp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6.png"/><Relationship Id="rId4" Type="http://schemas.openxmlformats.org/officeDocument/2006/relationships/image" Target="../media/image11.png"/><Relationship Id="rId9" Type="http://schemas.openxmlformats.org/officeDocument/2006/relationships/image" Target="../media/image13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g"/><Relationship Id="rId3" Type="http://schemas.openxmlformats.org/officeDocument/2006/relationships/image" Target="../media/image24.jp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6.png"/><Relationship Id="rId4" Type="http://schemas.openxmlformats.org/officeDocument/2006/relationships/image" Target="../media/image11.png"/><Relationship Id="rId9" Type="http://schemas.openxmlformats.org/officeDocument/2006/relationships/image" Target="../media/image13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g"/><Relationship Id="rId3" Type="http://schemas.openxmlformats.org/officeDocument/2006/relationships/image" Target="../media/image24.jp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6.png"/><Relationship Id="rId4" Type="http://schemas.openxmlformats.org/officeDocument/2006/relationships/image" Target="../media/image11.png"/><Relationship Id="rId9" Type="http://schemas.openxmlformats.org/officeDocument/2006/relationships/image" Target="../media/image13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g"/><Relationship Id="rId3" Type="http://schemas.openxmlformats.org/officeDocument/2006/relationships/image" Target="../media/image24.jp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6.png"/><Relationship Id="rId4" Type="http://schemas.openxmlformats.org/officeDocument/2006/relationships/image" Target="../media/image11.png"/><Relationship Id="rId9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g"/><Relationship Id="rId3" Type="http://schemas.openxmlformats.org/officeDocument/2006/relationships/image" Target="../media/image24.jpg"/><Relationship Id="rId7" Type="http://schemas.openxmlformats.org/officeDocument/2006/relationships/image" Target="../media/image12.png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image" Target="../media/image14.jpg"/><Relationship Id="rId5" Type="http://schemas.openxmlformats.org/officeDocument/2006/relationships/image" Target="../media/image16.png"/><Relationship Id="rId10" Type="http://schemas.openxmlformats.org/officeDocument/2006/relationships/image" Target="../media/image26.png"/><Relationship Id="rId4" Type="http://schemas.openxmlformats.org/officeDocument/2006/relationships/image" Target="../media/image11.png"/><Relationship Id="rId9" Type="http://schemas.openxmlformats.org/officeDocument/2006/relationships/image" Target="../media/image13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g"/><Relationship Id="rId3" Type="http://schemas.openxmlformats.org/officeDocument/2006/relationships/image" Target="../media/image24.jpg"/><Relationship Id="rId7" Type="http://schemas.openxmlformats.org/officeDocument/2006/relationships/image" Target="../media/image12.png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image" Target="../media/image14.jpg"/><Relationship Id="rId5" Type="http://schemas.openxmlformats.org/officeDocument/2006/relationships/image" Target="../media/image16.png"/><Relationship Id="rId10" Type="http://schemas.openxmlformats.org/officeDocument/2006/relationships/image" Target="../media/image26.png"/><Relationship Id="rId4" Type="http://schemas.openxmlformats.org/officeDocument/2006/relationships/image" Target="../media/image11.png"/><Relationship Id="rId9" Type="http://schemas.openxmlformats.org/officeDocument/2006/relationships/image" Target="../media/image13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image" Target="../media/image40.png"/><Relationship Id="rId4" Type="http://schemas.openxmlformats.org/officeDocument/2006/relationships/image" Target="../media/image30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.png"/><Relationship Id="rId5" Type="http://schemas.openxmlformats.org/officeDocument/2006/relationships/image" Target="../media/image80.png"/><Relationship Id="rId4" Type="http://schemas.openxmlformats.org/officeDocument/2006/relationships/image" Target="../media/image70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0.png"/><Relationship Id="rId5" Type="http://schemas.openxmlformats.org/officeDocument/2006/relationships/image" Target="../media/image110.png"/><Relationship Id="rId4" Type="http://schemas.openxmlformats.org/officeDocument/2006/relationships/image" Target="../media/image10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3" Type="http://schemas.openxmlformats.org/officeDocument/2006/relationships/image" Target="../media/image29.png"/><Relationship Id="rId7" Type="http://schemas.openxmlformats.org/officeDocument/2006/relationships/image" Target="../media/image15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0.png"/><Relationship Id="rId9" Type="http://schemas.openxmlformats.org/officeDocument/2006/relationships/image" Target="../media/image17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0.png"/><Relationship Id="rId5" Type="http://schemas.openxmlformats.org/officeDocument/2006/relationships/image" Target="../media/image18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0.png"/><Relationship Id="rId5" Type="http://schemas.openxmlformats.org/officeDocument/2006/relationships/image" Target="../media/image20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PH" b="1" dirty="0"/>
              <a:t>Introduction to Graph Theory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</a:rPr>
              <a:t>CCALCOMP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ED80B93D-366D-3662-DE69-FF4D832D494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50170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</a:rPr>
              <a:t>CCALCOMP</a:t>
            </a:r>
          </a:p>
        </p:txBody>
      </p:sp>
      <p:pic>
        <p:nvPicPr>
          <p:cNvPr id="3" name="Picture 2" descr="A drawing of yellow dots and lines&#10;&#10;Description automatically generated">
            <a:extLst>
              <a:ext uri="{FF2B5EF4-FFF2-40B4-BE49-F238E27FC236}">
                <a16:creationId xmlns:a16="http://schemas.microsoft.com/office/drawing/2014/main" id="{A04C65A5-41E5-D84C-EC45-B2BC91595F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4118" y="1072354"/>
            <a:ext cx="9403763" cy="3781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6024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</a:rPr>
              <a:t>CCALCOMP</a:t>
            </a:r>
          </a:p>
        </p:txBody>
      </p:sp>
      <p:pic>
        <p:nvPicPr>
          <p:cNvPr id="5" name="Picture 4" descr="A graph of equations and formulas&#10;&#10;Description automatically generated with medium confidence">
            <a:extLst>
              <a:ext uri="{FF2B5EF4-FFF2-40B4-BE49-F238E27FC236}">
                <a16:creationId xmlns:a16="http://schemas.microsoft.com/office/drawing/2014/main" id="{8754B7AF-FA76-8D8F-44ED-01DD7ADCEC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1436" y="102550"/>
            <a:ext cx="6429127" cy="5951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819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rmAutofit fontScale="90000"/>
          </a:bodyPr>
          <a:lstStyle/>
          <a:p>
            <a:r>
              <a:rPr lang="en-PH" b="1" dirty="0"/>
              <a:t>Terminologies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</a:rPr>
              <a:t>CCALCOMP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44037F-B658-D82C-5DCA-53E8AA1493D7}"/>
              </a:ext>
            </a:extLst>
          </p:cNvPr>
          <p:cNvSpPr txBox="1">
            <a:spLocks/>
          </p:cNvSpPr>
          <p:nvPr/>
        </p:nvSpPr>
        <p:spPr>
          <a:xfrm>
            <a:off x="1524000" y="1516449"/>
            <a:ext cx="9144000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000" dirty="0"/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en-US" sz="3000" i="0" dirty="0">
                <a:effectLst/>
              </a:rPr>
              <a:t>Adjacency</a:t>
            </a:r>
          </a:p>
          <a:p>
            <a:pPr algn="l"/>
            <a:endParaRPr lang="en-US" sz="3000" dirty="0"/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en-US" sz="3000" i="0" dirty="0">
                <a:effectLst/>
              </a:rPr>
              <a:t>Path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000" dirty="0"/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000" i="0" dirty="0">
              <a:effectLst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000" dirty="0"/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000" i="0" dirty="0">
              <a:effectLst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000" i="0" dirty="0">
              <a:effectLst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000" i="0" dirty="0">
              <a:effectLst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17128442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rmAutofit fontScale="90000"/>
          </a:bodyPr>
          <a:lstStyle/>
          <a:p>
            <a:r>
              <a:rPr lang="en-PH" b="1" dirty="0"/>
              <a:t>Adjacency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</a:rPr>
              <a:t>CCALCOMP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44037F-B658-D82C-5DCA-53E8AA1493D7}"/>
              </a:ext>
            </a:extLst>
          </p:cNvPr>
          <p:cNvSpPr txBox="1">
            <a:spLocks/>
          </p:cNvSpPr>
          <p:nvPr/>
        </p:nvSpPr>
        <p:spPr>
          <a:xfrm>
            <a:off x="1524000" y="1516449"/>
            <a:ext cx="9144000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000" dirty="0"/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000" i="0" dirty="0">
              <a:effectLst/>
            </a:endParaRPr>
          </a:p>
          <a:p>
            <a:pPr algn="l"/>
            <a:r>
              <a:rPr lang="en-US" sz="3000" b="0" i="0" dirty="0">
                <a:effectLst/>
              </a:rPr>
              <a:t>A vertex is said to be adjacent to another vertex if there is an edge connecting them.</a:t>
            </a:r>
          </a:p>
          <a:p>
            <a:pPr algn="l"/>
            <a:endParaRPr lang="en-US" sz="3000" dirty="0"/>
          </a:p>
          <a:p>
            <a:pPr algn="l"/>
            <a:endParaRPr lang="en-US" sz="3000" b="0" i="0" dirty="0">
              <a:effectLst/>
            </a:endParaRPr>
          </a:p>
          <a:p>
            <a:pPr algn="l"/>
            <a:endParaRPr lang="en-US" sz="3000" dirty="0"/>
          </a:p>
          <a:p>
            <a:pPr algn="l"/>
            <a:endParaRPr lang="en-US" sz="3000" b="0" i="0" dirty="0">
              <a:effectLst/>
            </a:endParaRPr>
          </a:p>
          <a:p>
            <a:pPr algn="l"/>
            <a:endParaRPr lang="en-US" sz="3000" dirty="0"/>
          </a:p>
          <a:p>
            <a:pPr algn="l"/>
            <a:endParaRPr lang="en-US" sz="3000" b="0" i="0" dirty="0">
              <a:effectLst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000" dirty="0"/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20852132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rmAutofit fontScale="90000"/>
          </a:bodyPr>
          <a:lstStyle/>
          <a:p>
            <a:r>
              <a:rPr lang="en-PH" b="1" dirty="0"/>
              <a:t>Adjacency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</a:rPr>
              <a:t>CCALCOMP</a:t>
            </a:r>
          </a:p>
        </p:txBody>
      </p:sp>
      <p:sp>
        <p:nvSpPr>
          <p:cNvPr id="3" name="Oval 2" descr="Man with facial hair">
            <a:extLst>
              <a:ext uri="{FF2B5EF4-FFF2-40B4-BE49-F238E27FC236}">
                <a16:creationId xmlns:a16="http://schemas.microsoft.com/office/drawing/2014/main" id="{4DE7189C-46D5-1CEC-0343-DA82A45ED83D}"/>
              </a:ext>
            </a:extLst>
          </p:cNvPr>
          <p:cNvSpPr/>
          <p:nvPr/>
        </p:nvSpPr>
        <p:spPr>
          <a:xfrm>
            <a:off x="3816379" y="1832980"/>
            <a:ext cx="834161" cy="772996"/>
          </a:xfrm>
          <a:prstGeom prst="ellipse">
            <a:avLst/>
          </a:prstGeom>
          <a:blipFill dpi="0" rotWithShape="1">
            <a:blip r:embed="rId4"/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6" name="Oval 5" descr="Man with facial hair">
            <a:extLst>
              <a:ext uri="{FF2B5EF4-FFF2-40B4-BE49-F238E27FC236}">
                <a16:creationId xmlns:a16="http://schemas.microsoft.com/office/drawing/2014/main" id="{4F797AA4-0144-EFAA-412C-AB8089A85760}"/>
              </a:ext>
            </a:extLst>
          </p:cNvPr>
          <p:cNvSpPr/>
          <p:nvPr/>
        </p:nvSpPr>
        <p:spPr>
          <a:xfrm>
            <a:off x="798162" y="4740308"/>
            <a:ext cx="834161" cy="772996"/>
          </a:xfrm>
          <a:prstGeom prst="ellipse">
            <a:avLst/>
          </a:prstGeom>
          <a:blipFill dpi="0" rotWithShape="1">
            <a:blip r:embed="rId5"/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7" name="Oval 6" descr="Man with facial hair">
            <a:extLst>
              <a:ext uri="{FF2B5EF4-FFF2-40B4-BE49-F238E27FC236}">
                <a16:creationId xmlns:a16="http://schemas.microsoft.com/office/drawing/2014/main" id="{672742B4-2315-94DF-D033-6200C07D632D}"/>
              </a:ext>
            </a:extLst>
          </p:cNvPr>
          <p:cNvSpPr/>
          <p:nvPr/>
        </p:nvSpPr>
        <p:spPr>
          <a:xfrm>
            <a:off x="2463263" y="3513213"/>
            <a:ext cx="834161" cy="772996"/>
          </a:xfrm>
          <a:prstGeom prst="ellipse">
            <a:avLst/>
          </a:prstGeom>
          <a:blipFill dpi="0" rotWithShape="1">
            <a:blip r:embed="rId6"/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8" name="Oval 7" descr="Man with facial hair">
            <a:extLst>
              <a:ext uri="{FF2B5EF4-FFF2-40B4-BE49-F238E27FC236}">
                <a16:creationId xmlns:a16="http://schemas.microsoft.com/office/drawing/2014/main" id="{10E0BFDA-AFE4-3206-056E-092DFCD418F9}"/>
              </a:ext>
            </a:extLst>
          </p:cNvPr>
          <p:cNvSpPr/>
          <p:nvPr/>
        </p:nvSpPr>
        <p:spPr>
          <a:xfrm>
            <a:off x="798162" y="1838208"/>
            <a:ext cx="834161" cy="772996"/>
          </a:xfrm>
          <a:prstGeom prst="ellipse">
            <a:avLst/>
          </a:prstGeom>
          <a:blipFill dpi="0" rotWithShape="1">
            <a:blip r:embed="rId7"/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0CF0B7E-1E94-7926-728B-DB47DBFE3C5E}"/>
              </a:ext>
            </a:extLst>
          </p:cNvPr>
          <p:cNvSpPr txBox="1"/>
          <p:nvPr/>
        </p:nvSpPr>
        <p:spPr>
          <a:xfrm>
            <a:off x="4026461" y="1497311"/>
            <a:ext cx="41399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500" b="1" dirty="0"/>
              <a:t>v2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F0BBA5-530D-A788-EA69-E0393EE95032}"/>
              </a:ext>
            </a:extLst>
          </p:cNvPr>
          <p:cNvSpPr txBox="1"/>
          <p:nvPr/>
        </p:nvSpPr>
        <p:spPr>
          <a:xfrm>
            <a:off x="1022733" y="5573729"/>
            <a:ext cx="38501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500" b="1" dirty="0"/>
              <a:t>v4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54813BD-C62C-F004-CBBB-E150043F8951}"/>
              </a:ext>
            </a:extLst>
          </p:cNvPr>
          <p:cNvSpPr txBox="1"/>
          <p:nvPr/>
        </p:nvSpPr>
        <p:spPr>
          <a:xfrm>
            <a:off x="2724351" y="4286209"/>
            <a:ext cx="38661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500" b="1" dirty="0"/>
              <a:t>v3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054BAE9-9268-B195-48A5-6585E0932D6C}"/>
              </a:ext>
            </a:extLst>
          </p:cNvPr>
          <p:cNvSpPr txBox="1"/>
          <p:nvPr/>
        </p:nvSpPr>
        <p:spPr>
          <a:xfrm>
            <a:off x="1008243" y="1497312"/>
            <a:ext cx="41399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500" b="1" dirty="0"/>
              <a:t>v1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F8B0ED4-B9B0-8262-FE29-FC8ECCF013BF}"/>
              </a:ext>
            </a:extLst>
          </p:cNvPr>
          <p:cNvCxnSpPr>
            <a:cxnSpLocks/>
            <a:stCxn id="8" idx="6"/>
            <a:endCxn id="3" idx="2"/>
          </p:cNvCxnSpPr>
          <p:nvPr/>
        </p:nvCxnSpPr>
        <p:spPr>
          <a:xfrm flipV="1">
            <a:off x="1632323" y="2219478"/>
            <a:ext cx="2184056" cy="522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DC2293F-680E-C4FE-4157-85EFE2C4ABA4}"/>
              </a:ext>
            </a:extLst>
          </p:cNvPr>
          <p:cNvCxnSpPr>
            <a:cxnSpLocks/>
            <a:stCxn id="8" idx="5"/>
            <a:endCxn id="7" idx="1"/>
          </p:cNvCxnSpPr>
          <p:nvPr/>
        </p:nvCxnSpPr>
        <p:spPr>
          <a:xfrm>
            <a:off x="1510163" y="2498001"/>
            <a:ext cx="1075260" cy="112841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C5B8DC7-7B2E-77DC-D1CD-B4AB6066DE6F}"/>
              </a:ext>
            </a:extLst>
          </p:cNvPr>
          <p:cNvCxnSpPr>
            <a:cxnSpLocks/>
            <a:stCxn id="8" idx="4"/>
            <a:endCxn id="6" idx="0"/>
          </p:cNvCxnSpPr>
          <p:nvPr/>
        </p:nvCxnSpPr>
        <p:spPr>
          <a:xfrm>
            <a:off x="1215243" y="2611204"/>
            <a:ext cx="0" cy="212910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0029148-F085-F97B-6924-9504E04365B7}"/>
              </a:ext>
            </a:extLst>
          </p:cNvPr>
          <p:cNvCxnSpPr>
            <a:cxnSpLocks/>
            <a:stCxn id="6" idx="6"/>
            <a:endCxn id="7" idx="3"/>
          </p:cNvCxnSpPr>
          <p:nvPr/>
        </p:nvCxnSpPr>
        <p:spPr>
          <a:xfrm flipV="1">
            <a:off x="1632323" y="4173006"/>
            <a:ext cx="953100" cy="9538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9FEBC8C-C489-9DE6-A0AA-6CCEBCAA00F8}"/>
              </a:ext>
            </a:extLst>
          </p:cNvPr>
          <p:cNvSpPr txBox="1"/>
          <p:nvPr/>
        </p:nvSpPr>
        <p:spPr>
          <a:xfrm>
            <a:off x="5357372" y="1537909"/>
            <a:ext cx="615476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3000" dirty="0"/>
              <a:t>V1 is adjacent to V2, V3 and V4.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A05FE21-CABC-6506-7245-B01B1662F793}"/>
              </a:ext>
            </a:extLst>
          </p:cNvPr>
          <p:cNvSpPr txBox="1"/>
          <p:nvPr/>
        </p:nvSpPr>
        <p:spPr>
          <a:xfrm>
            <a:off x="5357372" y="2231158"/>
            <a:ext cx="615476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3000" dirty="0"/>
              <a:t>V3 is not adjacent to V2.</a:t>
            </a:r>
          </a:p>
        </p:txBody>
      </p:sp>
    </p:spTree>
    <p:extLst>
      <p:ext uri="{BB962C8B-B14F-4D97-AF65-F5344CB8AC3E}">
        <p14:creationId xmlns:p14="http://schemas.microsoft.com/office/powerpoint/2010/main" val="2811151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rmAutofit fontScale="90000"/>
          </a:bodyPr>
          <a:lstStyle/>
          <a:p>
            <a:r>
              <a:rPr lang="en-PH" b="1" dirty="0"/>
              <a:t>Path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</a:rPr>
              <a:t>CCALCOMP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44037F-B658-D82C-5DCA-53E8AA1493D7}"/>
              </a:ext>
            </a:extLst>
          </p:cNvPr>
          <p:cNvSpPr txBox="1">
            <a:spLocks/>
          </p:cNvSpPr>
          <p:nvPr/>
        </p:nvSpPr>
        <p:spPr>
          <a:xfrm>
            <a:off x="1524000" y="1516449"/>
            <a:ext cx="9144000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000" i="0" dirty="0">
              <a:effectLst/>
            </a:endParaRPr>
          </a:p>
          <a:p>
            <a:pPr algn="l"/>
            <a:r>
              <a:rPr lang="en-US" sz="3000" b="0" i="0" dirty="0">
                <a:effectLst/>
              </a:rPr>
              <a:t>A sequence of edges that allows you to go from vertex A to vertex B is called a path.</a:t>
            </a:r>
          </a:p>
          <a:p>
            <a:pPr algn="l"/>
            <a:endParaRPr lang="en-US" sz="3000" dirty="0"/>
          </a:p>
          <a:p>
            <a:pPr algn="l"/>
            <a:endParaRPr lang="en-US" sz="3000" b="0" i="0" dirty="0">
              <a:effectLst/>
            </a:endParaRPr>
          </a:p>
          <a:p>
            <a:pPr algn="l"/>
            <a:endParaRPr lang="en-US" sz="3000" dirty="0"/>
          </a:p>
          <a:p>
            <a:pPr algn="l"/>
            <a:endParaRPr lang="en-US" sz="3000" i="0" dirty="0">
              <a:effectLst/>
            </a:endParaRPr>
          </a:p>
          <a:p>
            <a:pPr algn="l"/>
            <a:endParaRPr lang="en-US" sz="3000" dirty="0"/>
          </a:p>
          <a:p>
            <a:pPr algn="l"/>
            <a:endParaRPr lang="en-US" sz="3000" i="0" dirty="0">
              <a:effectLst/>
            </a:endParaRPr>
          </a:p>
          <a:p>
            <a:pPr algn="l"/>
            <a:endParaRPr lang="en-US" sz="3000" dirty="0"/>
          </a:p>
          <a:p>
            <a:pPr algn="l"/>
            <a:endParaRPr lang="en-US" sz="3000" i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311844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rmAutofit fontScale="90000"/>
          </a:bodyPr>
          <a:lstStyle/>
          <a:p>
            <a:r>
              <a:rPr lang="en-PH" b="1" dirty="0"/>
              <a:t>Path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</a:rPr>
              <a:t>CCALCOMP</a:t>
            </a:r>
          </a:p>
        </p:txBody>
      </p:sp>
      <p:sp>
        <p:nvSpPr>
          <p:cNvPr id="3" name="Oval 2" descr="Man with facial hair">
            <a:extLst>
              <a:ext uri="{FF2B5EF4-FFF2-40B4-BE49-F238E27FC236}">
                <a16:creationId xmlns:a16="http://schemas.microsoft.com/office/drawing/2014/main" id="{4DE7189C-46D5-1CEC-0343-DA82A45ED83D}"/>
              </a:ext>
            </a:extLst>
          </p:cNvPr>
          <p:cNvSpPr/>
          <p:nvPr/>
        </p:nvSpPr>
        <p:spPr>
          <a:xfrm>
            <a:off x="3816379" y="1832980"/>
            <a:ext cx="834161" cy="772996"/>
          </a:xfrm>
          <a:prstGeom prst="ellipse">
            <a:avLst/>
          </a:prstGeom>
          <a:blipFill dpi="0" rotWithShape="1">
            <a:blip r:embed="rId4"/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6" name="Oval 5" descr="Man with facial hair">
            <a:extLst>
              <a:ext uri="{FF2B5EF4-FFF2-40B4-BE49-F238E27FC236}">
                <a16:creationId xmlns:a16="http://schemas.microsoft.com/office/drawing/2014/main" id="{4F797AA4-0144-EFAA-412C-AB8089A85760}"/>
              </a:ext>
            </a:extLst>
          </p:cNvPr>
          <p:cNvSpPr/>
          <p:nvPr/>
        </p:nvSpPr>
        <p:spPr>
          <a:xfrm>
            <a:off x="798162" y="4740308"/>
            <a:ext cx="834161" cy="772996"/>
          </a:xfrm>
          <a:prstGeom prst="ellipse">
            <a:avLst/>
          </a:prstGeom>
          <a:blipFill dpi="0" rotWithShape="1">
            <a:blip r:embed="rId5"/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7" name="Oval 6" descr="Man with facial hair">
            <a:extLst>
              <a:ext uri="{FF2B5EF4-FFF2-40B4-BE49-F238E27FC236}">
                <a16:creationId xmlns:a16="http://schemas.microsoft.com/office/drawing/2014/main" id="{672742B4-2315-94DF-D033-6200C07D632D}"/>
              </a:ext>
            </a:extLst>
          </p:cNvPr>
          <p:cNvSpPr/>
          <p:nvPr/>
        </p:nvSpPr>
        <p:spPr>
          <a:xfrm>
            <a:off x="2463263" y="3513213"/>
            <a:ext cx="834161" cy="772996"/>
          </a:xfrm>
          <a:prstGeom prst="ellipse">
            <a:avLst/>
          </a:prstGeom>
          <a:blipFill dpi="0" rotWithShape="1">
            <a:blip r:embed="rId6"/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8" name="Oval 7" descr="Man with facial hair">
            <a:extLst>
              <a:ext uri="{FF2B5EF4-FFF2-40B4-BE49-F238E27FC236}">
                <a16:creationId xmlns:a16="http://schemas.microsoft.com/office/drawing/2014/main" id="{10E0BFDA-AFE4-3206-056E-092DFCD418F9}"/>
              </a:ext>
            </a:extLst>
          </p:cNvPr>
          <p:cNvSpPr/>
          <p:nvPr/>
        </p:nvSpPr>
        <p:spPr>
          <a:xfrm>
            <a:off x="798162" y="1838208"/>
            <a:ext cx="834161" cy="772996"/>
          </a:xfrm>
          <a:prstGeom prst="ellipse">
            <a:avLst/>
          </a:prstGeom>
          <a:blipFill dpi="0" rotWithShape="1">
            <a:blip r:embed="rId7"/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0CF0B7E-1E94-7926-728B-DB47DBFE3C5E}"/>
              </a:ext>
            </a:extLst>
          </p:cNvPr>
          <p:cNvSpPr txBox="1"/>
          <p:nvPr/>
        </p:nvSpPr>
        <p:spPr>
          <a:xfrm>
            <a:off x="4031137" y="1538535"/>
            <a:ext cx="61940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500" b="1" dirty="0"/>
              <a:t>V2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F0BBA5-530D-A788-EA69-E0393EE95032}"/>
              </a:ext>
            </a:extLst>
          </p:cNvPr>
          <p:cNvSpPr txBox="1"/>
          <p:nvPr/>
        </p:nvSpPr>
        <p:spPr>
          <a:xfrm>
            <a:off x="1063912" y="5557901"/>
            <a:ext cx="56841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500" b="1" dirty="0"/>
              <a:t>V4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54813BD-C62C-F004-CBBB-E150043F8951}"/>
              </a:ext>
            </a:extLst>
          </p:cNvPr>
          <p:cNvSpPr txBox="1"/>
          <p:nvPr/>
        </p:nvSpPr>
        <p:spPr>
          <a:xfrm>
            <a:off x="2665671" y="4326741"/>
            <a:ext cx="42934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500" b="1" dirty="0"/>
              <a:t>V3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054BAE9-9268-B195-48A5-6585E0932D6C}"/>
              </a:ext>
            </a:extLst>
          </p:cNvPr>
          <p:cNvSpPr txBox="1"/>
          <p:nvPr/>
        </p:nvSpPr>
        <p:spPr>
          <a:xfrm>
            <a:off x="947552" y="1509815"/>
            <a:ext cx="53537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500" b="1" dirty="0"/>
              <a:t> V1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F8B0ED4-B9B0-8262-FE29-FC8ECCF013BF}"/>
              </a:ext>
            </a:extLst>
          </p:cNvPr>
          <p:cNvCxnSpPr>
            <a:cxnSpLocks/>
            <a:stCxn id="8" idx="6"/>
            <a:endCxn id="3" idx="2"/>
          </p:cNvCxnSpPr>
          <p:nvPr/>
        </p:nvCxnSpPr>
        <p:spPr>
          <a:xfrm flipV="1">
            <a:off x="1632323" y="2219478"/>
            <a:ext cx="2184056" cy="522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DC2293F-680E-C4FE-4157-85EFE2C4ABA4}"/>
              </a:ext>
            </a:extLst>
          </p:cNvPr>
          <p:cNvCxnSpPr>
            <a:cxnSpLocks/>
            <a:stCxn id="8" idx="5"/>
            <a:endCxn id="7" idx="1"/>
          </p:cNvCxnSpPr>
          <p:nvPr/>
        </p:nvCxnSpPr>
        <p:spPr>
          <a:xfrm>
            <a:off x="1510163" y="2498001"/>
            <a:ext cx="1075260" cy="112841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C5B8DC7-7B2E-77DC-D1CD-B4AB6066DE6F}"/>
              </a:ext>
            </a:extLst>
          </p:cNvPr>
          <p:cNvCxnSpPr>
            <a:cxnSpLocks/>
            <a:stCxn id="8" idx="4"/>
            <a:endCxn id="6" idx="0"/>
          </p:cNvCxnSpPr>
          <p:nvPr/>
        </p:nvCxnSpPr>
        <p:spPr>
          <a:xfrm>
            <a:off x="1215243" y="2611204"/>
            <a:ext cx="0" cy="212910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0029148-F085-F97B-6924-9504E04365B7}"/>
              </a:ext>
            </a:extLst>
          </p:cNvPr>
          <p:cNvCxnSpPr>
            <a:cxnSpLocks/>
            <a:stCxn id="6" idx="6"/>
            <a:endCxn id="7" idx="3"/>
          </p:cNvCxnSpPr>
          <p:nvPr/>
        </p:nvCxnSpPr>
        <p:spPr>
          <a:xfrm flipV="1">
            <a:off x="1632323" y="4173006"/>
            <a:ext cx="953100" cy="9538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4AF29E3B-9236-07B3-E2F6-E211C7372BB9}"/>
              </a:ext>
            </a:extLst>
          </p:cNvPr>
          <p:cNvSpPr txBox="1"/>
          <p:nvPr/>
        </p:nvSpPr>
        <p:spPr>
          <a:xfrm>
            <a:off x="5357372" y="1537909"/>
            <a:ext cx="615476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3000" dirty="0"/>
              <a:t>Path from V4 to V2:</a:t>
            </a:r>
          </a:p>
          <a:p>
            <a:endParaRPr lang="en-PH" sz="30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AEAC5DB-EF6E-36AB-F866-BDC690BBAA90}"/>
              </a:ext>
            </a:extLst>
          </p:cNvPr>
          <p:cNvSpPr txBox="1"/>
          <p:nvPr/>
        </p:nvSpPr>
        <p:spPr>
          <a:xfrm>
            <a:off x="5357371" y="2429225"/>
            <a:ext cx="403601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3000" dirty="0"/>
              <a:t>1. V4 to V1.</a:t>
            </a:r>
          </a:p>
          <a:p>
            <a:endParaRPr lang="en-PH" sz="30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0B2DBD9-6395-176F-55D5-874EADEC9B15}"/>
              </a:ext>
            </a:extLst>
          </p:cNvPr>
          <p:cNvSpPr txBox="1"/>
          <p:nvPr/>
        </p:nvSpPr>
        <p:spPr>
          <a:xfrm>
            <a:off x="5357373" y="3330893"/>
            <a:ext cx="457039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3000" dirty="0"/>
              <a:t>2. V1 to V2.</a:t>
            </a:r>
          </a:p>
        </p:txBody>
      </p:sp>
    </p:spTree>
    <p:extLst>
      <p:ext uri="{BB962C8B-B14F-4D97-AF65-F5344CB8AC3E}">
        <p14:creationId xmlns:p14="http://schemas.microsoft.com/office/powerpoint/2010/main" val="4108657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mph" presetSubtype="0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7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indefinit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0" dur="indefinite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3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3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indefinite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6" dur="indefinite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8" grpId="0" animBg="1"/>
      <p:bldP spid="19" grpId="0"/>
      <p:bldP spid="20" grpId="0"/>
      <p:bldP spid="2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rmAutofit fontScale="90000"/>
          </a:bodyPr>
          <a:lstStyle/>
          <a:p>
            <a:r>
              <a:rPr lang="en-PH" b="1" dirty="0"/>
              <a:t>Graph Representation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</a:rPr>
              <a:t>CCALCOMP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BDC3A1-DF8D-749B-E5EC-6F134B76B5F4}"/>
              </a:ext>
            </a:extLst>
          </p:cNvPr>
          <p:cNvSpPr txBox="1"/>
          <p:nvPr/>
        </p:nvSpPr>
        <p:spPr>
          <a:xfrm>
            <a:off x="1524000" y="1924050"/>
            <a:ext cx="9906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en-US" sz="3000" dirty="0"/>
              <a:t>Adjacency Matrix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000" dirty="0"/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en-US" sz="3000" dirty="0"/>
              <a:t>Adjacency List</a:t>
            </a:r>
          </a:p>
        </p:txBody>
      </p:sp>
    </p:spTree>
    <p:extLst>
      <p:ext uri="{BB962C8B-B14F-4D97-AF65-F5344CB8AC3E}">
        <p14:creationId xmlns:p14="http://schemas.microsoft.com/office/powerpoint/2010/main" val="39235570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rmAutofit fontScale="90000"/>
          </a:bodyPr>
          <a:lstStyle/>
          <a:p>
            <a:r>
              <a:rPr lang="en-PH" b="1" dirty="0"/>
              <a:t>Adjacency Matrix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</a:rPr>
              <a:t>CCALCOMP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BDC3A1-DF8D-749B-E5EC-6F134B76B5F4}"/>
              </a:ext>
            </a:extLst>
          </p:cNvPr>
          <p:cNvSpPr txBox="1"/>
          <p:nvPr/>
        </p:nvSpPr>
        <p:spPr>
          <a:xfrm>
            <a:off x="1524000" y="1924050"/>
            <a:ext cx="9906000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en-US" sz="3000" b="0" i="0" dirty="0">
                <a:effectLst/>
                <a:latin typeface="+mj-lt"/>
              </a:rPr>
              <a:t>a </a:t>
            </a:r>
            <a:r>
              <a:rPr lang="en-US" sz="3000" dirty="0">
                <a:latin typeface="+mj-lt"/>
              </a:rPr>
              <a:t>two-dimensional</a:t>
            </a:r>
            <a:r>
              <a:rPr lang="en-US" sz="3000" b="0" i="0" dirty="0">
                <a:effectLst/>
                <a:latin typeface="+mj-lt"/>
              </a:rPr>
              <a:t> array of V x V vertices. Each row and column represent a vertex.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000" dirty="0">
              <a:latin typeface="+mj-lt"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en-US" sz="3000" b="0" i="0" dirty="0">
                <a:effectLst/>
                <a:latin typeface="+mj-lt"/>
              </a:rPr>
              <a:t>a way of representing a graph as a matrix of Boolean (0’s and 1’s).</a:t>
            </a:r>
            <a:endParaRPr lang="en-US" sz="3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895187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rmAutofit fontScale="90000"/>
          </a:bodyPr>
          <a:lstStyle/>
          <a:p>
            <a:r>
              <a:rPr lang="en-PH" b="1" dirty="0"/>
              <a:t>Adjacency Matrix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</a:rPr>
              <a:t>CCALCOMP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981BB57-66A2-6699-3FAC-0B9D7F22A5F6}"/>
              </a:ext>
            </a:extLst>
          </p:cNvPr>
          <p:cNvSpPr txBox="1">
            <a:spLocks/>
          </p:cNvSpPr>
          <p:nvPr/>
        </p:nvSpPr>
        <p:spPr>
          <a:xfrm>
            <a:off x="4298868" y="2666012"/>
            <a:ext cx="6369132" cy="314102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3000" b="1" dirty="0"/>
          </a:p>
          <a:p>
            <a:pPr algn="l"/>
            <a:endParaRPr lang="en-US" sz="3000" b="1" i="0" dirty="0">
              <a:effectLst/>
            </a:endParaRPr>
          </a:p>
          <a:p>
            <a:pPr algn="l"/>
            <a:endParaRPr lang="en-US" sz="3000" dirty="0"/>
          </a:p>
          <a:p>
            <a:pPr algn="l"/>
            <a:endParaRPr lang="en-US" sz="3000" b="1" i="0" dirty="0">
              <a:effectLst/>
            </a:endParaRPr>
          </a:p>
          <a:p>
            <a:pPr algn="l"/>
            <a:endParaRPr lang="en-US" sz="3000" b="1" dirty="0"/>
          </a:p>
          <a:p>
            <a:pPr algn="l"/>
            <a:endParaRPr lang="en-US" sz="3000" b="1" i="0" dirty="0">
              <a:effectLst/>
            </a:endParaRPr>
          </a:p>
          <a:p>
            <a:pPr algn="l"/>
            <a:endParaRPr lang="en-US" sz="3000" b="1" dirty="0"/>
          </a:p>
          <a:p>
            <a:pPr algn="l"/>
            <a:endParaRPr lang="en-US" sz="3000" b="1" i="0" dirty="0">
              <a:effectLst/>
            </a:endParaRPr>
          </a:p>
          <a:p>
            <a:pPr algn="l"/>
            <a:endParaRPr lang="en-US" sz="3000" b="1" dirty="0"/>
          </a:p>
          <a:p>
            <a:pPr algn="l"/>
            <a:endParaRPr lang="en-US" sz="3000" b="1" i="0" dirty="0">
              <a:effectLst/>
            </a:endParaRPr>
          </a:p>
          <a:p>
            <a:pPr algn="l"/>
            <a:endParaRPr lang="en-US" sz="3000" b="1" dirty="0"/>
          </a:p>
          <a:p>
            <a:pPr algn="l"/>
            <a:endParaRPr lang="en-US" sz="3000" b="0" i="0" dirty="0">
              <a:effectLst/>
            </a:endParaRPr>
          </a:p>
        </p:txBody>
      </p:sp>
      <p:sp>
        <p:nvSpPr>
          <p:cNvPr id="10" name="Oval 9" descr="Man with facial hair">
            <a:extLst>
              <a:ext uri="{FF2B5EF4-FFF2-40B4-BE49-F238E27FC236}">
                <a16:creationId xmlns:a16="http://schemas.microsoft.com/office/drawing/2014/main" id="{C48B4329-E37B-01B0-7BB4-8C41976B2471}"/>
              </a:ext>
            </a:extLst>
          </p:cNvPr>
          <p:cNvSpPr/>
          <p:nvPr/>
        </p:nvSpPr>
        <p:spPr>
          <a:xfrm>
            <a:off x="4445771" y="1803545"/>
            <a:ext cx="834161" cy="772996"/>
          </a:xfrm>
          <a:prstGeom prst="ellipse">
            <a:avLst/>
          </a:prstGeom>
          <a:blipFill dpi="0" rotWithShape="1">
            <a:blip r:embed="rId4"/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13" name="Oval 12" descr="Man with facial hair">
            <a:extLst>
              <a:ext uri="{FF2B5EF4-FFF2-40B4-BE49-F238E27FC236}">
                <a16:creationId xmlns:a16="http://schemas.microsoft.com/office/drawing/2014/main" id="{E49FD855-F530-577D-2AD5-A7E179C62BAF}"/>
              </a:ext>
            </a:extLst>
          </p:cNvPr>
          <p:cNvSpPr/>
          <p:nvPr/>
        </p:nvSpPr>
        <p:spPr>
          <a:xfrm>
            <a:off x="1427554" y="4710873"/>
            <a:ext cx="834161" cy="772996"/>
          </a:xfrm>
          <a:prstGeom prst="ellipse">
            <a:avLst/>
          </a:prstGeom>
          <a:blipFill dpi="0" rotWithShape="1">
            <a:blip r:embed="rId5"/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18" name="Oval 17" descr="Man with facial hair">
            <a:extLst>
              <a:ext uri="{FF2B5EF4-FFF2-40B4-BE49-F238E27FC236}">
                <a16:creationId xmlns:a16="http://schemas.microsoft.com/office/drawing/2014/main" id="{FCDFD09A-EFA7-524C-97F7-6A80B2D950BE}"/>
              </a:ext>
            </a:extLst>
          </p:cNvPr>
          <p:cNvSpPr/>
          <p:nvPr/>
        </p:nvSpPr>
        <p:spPr>
          <a:xfrm>
            <a:off x="3092655" y="3483778"/>
            <a:ext cx="834161" cy="772996"/>
          </a:xfrm>
          <a:prstGeom prst="ellipse">
            <a:avLst/>
          </a:prstGeom>
          <a:blipFill dpi="0" rotWithShape="1">
            <a:blip r:embed="rId6"/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19" name="Oval 18" descr="Man with facial hair">
            <a:extLst>
              <a:ext uri="{FF2B5EF4-FFF2-40B4-BE49-F238E27FC236}">
                <a16:creationId xmlns:a16="http://schemas.microsoft.com/office/drawing/2014/main" id="{6264D36C-B2E0-6DE8-257A-F2803B1CDC8A}"/>
              </a:ext>
            </a:extLst>
          </p:cNvPr>
          <p:cNvSpPr/>
          <p:nvPr/>
        </p:nvSpPr>
        <p:spPr>
          <a:xfrm>
            <a:off x="1427554" y="1808773"/>
            <a:ext cx="834161" cy="772996"/>
          </a:xfrm>
          <a:prstGeom prst="ellipse">
            <a:avLst/>
          </a:prstGeom>
          <a:blipFill dpi="0" rotWithShape="1">
            <a:blip r:embed="rId7"/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515442E-7CF8-4524-01C8-B6549F63CC0D}"/>
              </a:ext>
            </a:extLst>
          </p:cNvPr>
          <p:cNvSpPr txBox="1"/>
          <p:nvPr/>
        </p:nvSpPr>
        <p:spPr>
          <a:xfrm>
            <a:off x="4704305" y="1484575"/>
            <a:ext cx="44996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500" b="1" dirty="0"/>
              <a:t>V2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5C556F4-389A-B9DE-E176-E3F0FF3BC6EC}"/>
              </a:ext>
            </a:extLst>
          </p:cNvPr>
          <p:cNvSpPr txBox="1"/>
          <p:nvPr/>
        </p:nvSpPr>
        <p:spPr>
          <a:xfrm>
            <a:off x="1616779" y="5501600"/>
            <a:ext cx="56841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500" b="1" dirty="0"/>
              <a:t>V4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CAA86A6-C5E2-B413-A987-988C02BFD02A}"/>
              </a:ext>
            </a:extLst>
          </p:cNvPr>
          <p:cNvSpPr txBox="1"/>
          <p:nvPr/>
        </p:nvSpPr>
        <p:spPr>
          <a:xfrm>
            <a:off x="3255131" y="4324900"/>
            <a:ext cx="50920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500" b="1" dirty="0"/>
              <a:t>V3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8A1C2AC-C84E-D0CC-19D0-1EE7DC76ACE6}"/>
              </a:ext>
            </a:extLst>
          </p:cNvPr>
          <p:cNvSpPr txBox="1"/>
          <p:nvPr/>
        </p:nvSpPr>
        <p:spPr>
          <a:xfrm>
            <a:off x="1619652" y="1469651"/>
            <a:ext cx="44996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500" b="1" dirty="0"/>
              <a:t>V1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37D4F6B-01BE-2AD6-E866-E120634572B5}"/>
              </a:ext>
            </a:extLst>
          </p:cNvPr>
          <p:cNvCxnSpPr>
            <a:cxnSpLocks/>
            <a:stCxn id="19" idx="6"/>
            <a:endCxn id="10" idx="2"/>
          </p:cNvCxnSpPr>
          <p:nvPr/>
        </p:nvCxnSpPr>
        <p:spPr>
          <a:xfrm flipV="1">
            <a:off x="2261715" y="2190043"/>
            <a:ext cx="2184056" cy="522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5A3491C1-45E3-E47B-6A18-4245F268D2B9}"/>
              </a:ext>
            </a:extLst>
          </p:cNvPr>
          <p:cNvCxnSpPr>
            <a:cxnSpLocks/>
            <a:stCxn id="19" idx="5"/>
            <a:endCxn id="18" idx="1"/>
          </p:cNvCxnSpPr>
          <p:nvPr/>
        </p:nvCxnSpPr>
        <p:spPr>
          <a:xfrm>
            <a:off x="2139555" y="2468566"/>
            <a:ext cx="1075260" cy="112841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FEE55434-46DA-CDD4-00F5-D0C251A0070C}"/>
              </a:ext>
            </a:extLst>
          </p:cNvPr>
          <p:cNvCxnSpPr>
            <a:cxnSpLocks/>
            <a:stCxn id="19" idx="4"/>
            <a:endCxn id="13" idx="0"/>
          </p:cNvCxnSpPr>
          <p:nvPr/>
        </p:nvCxnSpPr>
        <p:spPr>
          <a:xfrm>
            <a:off x="1844635" y="2581769"/>
            <a:ext cx="0" cy="212910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906DBFB8-FA07-DD3B-E444-0B79A8AEB732}"/>
              </a:ext>
            </a:extLst>
          </p:cNvPr>
          <p:cNvCxnSpPr>
            <a:cxnSpLocks/>
            <a:stCxn id="13" idx="6"/>
            <a:endCxn id="18" idx="3"/>
          </p:cNvCxnSpPr>
          <p:nvPr/>
        </p:nvCxnSpPr>
        <p:spPr>
          <a:xfrm flipV="1">
            <a:off x="2261715" y="4143571"/>
            <a:ext cx="953100" cy="9538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aphicFrame>
        <p:nvGraphicFramePr>
          <p:cNvPr id="53" name="Table 53">
            <a:extLst>
              <a:ext uri="{FF2B5EF4-FFF2-40B4-BE49-F238E27FC236}">
                <a16:creationId xmlns:a16="http://schemas.microsoft.com/office/drawing/2014/main" id="{7D682AB2-7191-95C4-CFF5-F6EE2EAFCD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1429375"/>
              </p:ext>
            </p:extLst>
          </p:nvPr>
        </p:nvGraphicFramePr>
        <p:xfrm>
          <a:off x="6077603" y="1631234"/>
          <a:ext cx="5699800" cy="440004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39960">
                  <a:extLst>
                    <a:ext uri="{9D8B030D-6E8A-4147-A177-3AD203B41FA5}">
                      <a16:colId xmlns:a16="http://schemas.microsoft.com/office/drawing/2014/main" val="2906951027"/>
                    </a:ext>
                  </a:extLst>
                </a:gridCol>
                <a:gridCol w="1139960">
                  <a:extLst>
                    <a:ext uri="{9D8B030D-6E8A-4147-A177-3AD203B41FA5}">
                      <a16:colId xmlns:a16="http://schemas.microsoft.com/office/drawing/2014/main" val="3737866443"/>
                    </a:ext>
                  </a:extLst>
                </a:gridCol>
                <a:gridCol w="1139960">
                  <a:extLst>
                    <a:ext uri="{9D8B030D-6E8A-4147-A177-3AD203B41FA5}">
                      <a16:colId xmlns:a16="http://schemas.microsoft.com/office/drawing/2014/main" val="990291761"/>
                    </a:ext>
                  </a:extLst>
                </a:gridCol>
                <a:gridCol w="1139960">
                  <a:extLst>
                    <a:ext uri="{9D8B030D-6E8A-4147-A177-3AD203B41FA5}">
                      <a16:colId xmlns:a16="http://schemas.microsoft.com/office/drawing/2014/main" val="2403306081"/>
                    </a:ext>
                  </a:extLst>
                </a:gridCol>
                <a:gridCol w="1139960">
                  <a:extLst>
                    <a:ext uri="{9D8B030D-6E8A-4147-A177-3AD203B41FA5}">
                      <a16:colId xmlns:a16="http://schemas.microsoft.com/office/drawing/2014/main" val="1444511119"/>
                    </a:ext>
                  </a:extLst>
                </a:gridCol>
              </a:tblGrid>
              <a:tr h="827780">
                <a:tc>
                  <a:txBody>
                    <a:bodyPr/>
                    <a:lstStyle/>
                    <a:p>
                      <a:pPr algn="ctr"/>
                      <a:endParaRPr lang="en-PH" b="1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PH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b="1" dirty="0"/>
                        <a:t>Nica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b="1" dirty="0" err="1"/>
                        <a:t>Jonnah</a:t>
                      </a:r>
                      <a:endParaRPr lang="en-PH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b="1" dirty="0" err="1"/>
                        <a:t>Ronn</a:t>
                      </a:r>
                      <a:endParaRPr lang="en-PH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2915106"/>
                  </a:ext>
                </a:extLst>
              </a:tr>
              <a:tr h="893067">
                <a:tc>
                  <a:txBody>
                    <a:bodyPr/>
                    <a:lstStyle/>
                    <a:p>
                      <a:pPr algn="ctr"/>
                      <a:endParaRPr lang="en-PH" b="1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3600" b="1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3600" b="1" dirty="0"/>
                        <a:t>1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3600" b="1" dirty="0"/>
                        <a:t>1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3600" b="1" dirty="0"/>
                        <a:t>1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266810153"/>
                  </a:ext>
                </a:extLst>
              </a:tr>
              <a:tr h="893067">
                <a:tc>
                  <a:txBody>
                    <a:bodyPr/>
                    <a:lstStyle/>
                    <a:p>
                      <a:pPr algn="ctr"/>
                      <a:endParaRPr lang="en-PH" b="1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3600" b="1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3600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36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3600" b="1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9076417"/>
                  </a:ext>
                </a:extLst>
              </a:tr>
              <a:tr h="893067">
                <a:tc>
                  <a:txBody>
                    <a:bodyPr/>
                    <a:lstStyle/>
                    <a:p>
                      <a:pPr algn="ctr"/>
                      <a:endParaRPr lang="en-PH" b="1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3600" b="1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36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3600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3600" b="1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2794873"/>
                  </a:ext>
                </a:extLst>
              </a:tr>
              <a:tr h="893067">
                <a:tc>
                  <a:txBody>
                    <a:bodyPr/>
                    <a:lstStyle/>
                    <a:p>
                      <a:pPr algn="ctr"/>
                      <a:endParaRPr lang="en-PH" b="1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3600" b="1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3600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3600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3600" b="1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2791742"/>
                  </a:ext>
                </a:extLst>
              </a:tr>
            </a:tbl>
          </a:graphicData>
        </a:graphic>
      </p:graphicFrame>
      <p:sp>
        <p:nvSpPr>
          <p:cNvPr id="54" name="Oval 53" descr="Man with facial hair">
            <a:extLst>
              <a:ext uri="{FF2B5EF4-FFF2-40B4-BE49-F238E27FC236}">
                <a16:creationId xmlns:a16="http://schemas.microsoft.com/office/drawing/2014/main" id="{B4DEBA4B-D1E9-FF93-E8B3-CD15DFD90D8B}"/>
              </a:ext>
            </a:extLst>
          </p:cNvPr>
          <p:cNvSpPr/>
          <p:nvPr/>
        </p:nvSpPr>
        <p:spPr>
          <a:xfrm>
            <a:off x="7365862" y="1549715"/>
            <a:ext cx="834161" cy="772996"/>
          </a:xfrm>
          <a:prstGeom prst="ellipse">
            <a:avLst/>
          </a:prstGeom>
          <a:blipFill dpi="0" rotWithShape="1">
            <a:blip r:embed="rId7"/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56" name="Oval 55" descr="Man with facial hair">
            <a:extLst>
              <a:ext uri="{FF2B5EF4-FFF2-40B4-BE49-F238E27FC236}">
                <a16:creationId xmlns:a16="http://schemas.microsoft.com/office/drawing/2014/main" id="{96AAEF5B-1E88-DB5E-B9E1-BA7A490D13EE}"/>
              </a:ext>
            </a:extLst>
          </p:cNvPr>
          <p:cNvSpPr/>
          <p:nvPr/>
        </p:nvSpPr>
        <p:spPr>
          <a:xfrm>
            <a:off x="6225787" y="2557753"/>
            <a:ext cx="834161" cy="772996"/>
          </a:xfrm>
          <a:prstGeom prst="ellipse">
            <a:avLst/>
          </a:prstGeom>
          <a:blipFill dpi="0" rotWithShape="1">
            <a:blip r:embed="rId7"/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57" name="Oval 56" descr="Man with facial hair">
            <a:extLst>
              <a:ext uri="{FF2B5EF4-FFF2-40B4-BE49-F238E27FC236}">
                <a16:creationId xmlns:a16="http://schemas.microsoft.com/office/drawing/2014/main" id="{493F9A98-A102-AEF2-F5DF-00864EBD1890}"/>
              </a:ext>
            </a:extLst>
          </p:cNvPr>
          <p:cNvSpPr/>
          <p:nvPr/>
        </p:nvSpPr>
        <p:spPr>
          <a:xfrm>
            <a:off x="8529594" y="1542421"/>
            <a:ext cx="834161" cy="772996"/>
          </a:xfrm>
          <a:prstGeom prst="ellipse">
            <a:avLst/>
          </a:prstGeom>
          <a:blipFill dpi="0" rotWithShape="1">
            <a:blip r:embed="rId5"/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58" name="Oval 57" descr="Man with facial hair">
            <a:extLst>
              <a:ext uri="{FF2B5EF4-FFF2-40B4-BE49-F238E27FC236}">
                <a16:creationId xmlns:a16="http://schemas.microsoft.com/office/drawing/2014/main" id="{C12BBD33-BAC1-AD2D-3713-730013866C4F}"/>
              </a:ext>
            </a:extLst>
          </p:cNvPr>
          <p:cNvSpPr/>
          <p:nvPr/>
        </p:nvSpPr>
        <p:spPr>
          <a:xfrm>
            <a:off x="9671092" y="1542872"/>
            <a:ext cx="834161" cy="772996"/>
          </a:xfrm>
          <a:prstGeom prst="ellipse">
            <a:avLst/>
          </a:prstGeom>
          <a:blipFill dpi="0" rotWithShape="1">
            <a:blip r:embed="rId6"/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59" name="Oval 58" descr="Man with facial hair">
            <a:extLst>
              <a:ext uri="{FF2B5EF4-FFF2-40B4-BE49-F238E27FC236}">
                <a16:creationId xmlns:a16="http://schemas.microsoft.com/office/drawing/2014/main" id="{5C36396B-BDF4-8CFA-BF34-CC593ED09F3B}"/>
              </a:ext>
            </a:extLst>
          </p:cNvPr>
          <p:cNvSpPr/>
          <p:nvPr/>
        </p:nvSpPr>
        <p:spPr>
          <a:xfrm>
            <a:off x="10834824" y="1575159"/>
            <a:ext cx="834161" cy="772996"/>
          </a:xfrm>
          <a:prstGeom prst="ellipse">
            <a:avLst/>
          </a:prstGeom>
          <a:blipFill dpi="0" rotWithShape="1">
            <a:blip r:embed="rId4"/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60" name="Oval 59" descr="Man with facial hair">
            <a:extLst>
              <a:ext uri="{FF2B5EF4-FFF2-40B4-BE49-F238E27FC236}">
                <a16:creationId xmlns:a16="http://schemas.microsoft.com/office/drawing/2014/main" id="{2DF3AE57-4144-3C5D-9B50-F42B0BB33F83}"/>
              </a:ext>
            </a:extLst>
          </p:cNvPr>
          <p:cNvSpPr/>
          <p:nvPr/>
        </p:nvSpPr>
        <p:spPr>
          <a:xfrm>
            <a:off x="6225786" y="5200292"/>
            <a:ext cx="834161" cy="772996"/>
          </a:xfrm>
          <a:prstGeom prst="ellipse">
            <a:avLst/>
          </a:prstGeom>
          <a:blipFill dpi="0" rotWithShape="1">
            <a:blip r:embed="rId4"/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61" name="Oval 60" descr="Man with facial hair">
            <a:extLst>
              <a:ext uri="{FF2B5EF4-FFF2-40B4-BE49-F238E27FC236}">
                <a16:creationId xmlns:a16="http://schemas.microsoft.com/office/drawing/2014/main" id="{11E1A65D-677F-A8BD-DD4B-8733844F23B9}"/>
              </a:ext>
            </a:extLst>
          </p:cNvPr>
          <p:cNvSpPr/>
          <p:nvPr/>
        </p:nvSpPr>
        <p:spPr>
          <a:xfrm>
            <a:off x="6225787" y="4320263"/>
            <a:ext cx="834161" cy="772996"/>
          </a:xfrm>
          <a:prstGeom prst="ellipse">
            <a:avLst/>
          </a:prstGeom>
          <a:blipFill dpi="0" rotWithShape="1">
            <a:blip r:embed="rId6"/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62" name="Oval 61" descr="Man with facial hair">
            <a:extLst>
              <a:ext uri="{FF2B5EF4-FFF2-40B4-BE49-F238E27FC236}">
                <a16:creationId xmlns:a16="http://schemas.microsoft.com/office/drawing/2014/main" id="{7B9F0B7C-FB88-5CC0-6671-240E9B94DE4B}"/>
              </a:ext>
            </a:extLst>
          </p:cNvPr>
          <p:cNvSpPr/>
          <p:nvPr/>
        </p:nvSpPr>
        <p:spPr>
          <a:xfrm>
            <a:off x="6225787" y="3439008"/>
            <a:ext cx="834161" cy="772996"/>
          </a:xfrm>
          <a:prstGeom prst="ellipse">
            <a:avLst/>
          </a:prstGeom>
          <a:blipFill dpi="0" rotWithShape="1">
            <a:blip r:embed="rId5"/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308610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rmAutofit fontScale="90000"/>
          </a:bodyPr>
          <a:lstStyle/>
          <a:p>
            <a:r>
              <a:rPr lang="en-PH" b="1" dirty="0"/>
              <a:t>Graph Theory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</a:rPr>
              <a:t>CCALCOMP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8F01E5-9DD2-5DD7-64D3-82538770E359}"/>
              </a:ext>
            </a:extLst>
          </p:cNvPr>
          <p:cNvSpPr txBox="1"/>
          <p:nvPr/>
        </p:nvSpPr>
        <p:spPr>
          <a:xfrm>
            <a:off x="694944" y="1542211"/>
            <a:ext cx="11070336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PH" sz="2400" b="0" i="0" u="none" strike="noStrike" dirty="0">
                <a:solidFill>
                  <a:srgbClr val="242424"/>
                </a:solidFill>
                <a:effectLst/>
              </a:rPr>
              <a:t>Computer science loves to borrow stuff. More specifically, it has borrowed a lot of concepts from logic and mathematics. </a:t>
            </a:r>
          </a:p>
          <a:p>
            <a:pPr algn="l"/>
            <a:endParaRPr lang="en-PH" sz="2400" dirty="0">
              <a:solidFill>
                <a:srgbClr val="242424"/>
              </a:solidFill>
            </a:endParaRPr>
          </a:p>
          <a:p>
            <a:pPr algn="l"/>
            <a:r>
              <a:rPr lang="en-PH" sz="2400" b="0" i="0" u="none" strike="noStrike" dirty="0">
                <a:solidFill>
                  <a:srgbClr val="242424"/>
                </a:solidFill>
                <a:effectLst/>
              </a:rPr>
              <a:t>As it turns out, this is the case with </a:t>
            </a:r>
            <a:r>
              <a:rPr lang="en-PH" sz="2400" b="1" i="0" u="none" strike="noStrike" dirty="0">
                <a:solidFill>
                  <a:srgbClr val="0070C0"/>
                </a:solidFill>
                <a:effectLst/>
              </a:rPr>
              <a:t>graphs</a:t>
            </a:r>
            <a:r>
              <a:rPr lang="en-PH" sz="2400" b="0" i="0" u="none" strike="noStrike" dirty="0">
                <a:solidFill>
                  <a:srgbClr val="242424"/>
                </a:solidFill>
                <a:effectLst/>
              </a:rPr>
              <a:t>.</a:t>
            </a:r>
          </a:p>
          <a:p>
            <a:pPr algn="l"/>
            <a:endParaRPr lang="en-PH" sz="2400" b="0" i="0" u="none" strike="noStrike" dirty="0">
              <a:solidFill>
                <a:srgbClr val="242424"/>
              </a:solidFill>
              <a:effectLst/>
            </a:endParaRPr>
          </a:p>
          <a:p>
            <a:pPr algn="l"/>
            <a:r>
              <a:rPr lang="en-PH" sz="2400" b="0" i="0" u="none" strike="noStrike" dirty="0">
                <a:solidFill>
                  <a:srgbClr val="242424"/>
                </a:solidFill>
                <a:effectLst/>
              </a:rPr>
              <a:t>Graph data structures as we know them to be computer science actually came from math, and the study of graphs, which is referred to as </a:t>
            </a:r>
            <a:r>
              <a:rPr lang="en-PH" sz="2400" b="1" i="0" u="none" strike="noStrike" dirty="0">
                <a:solidFill>
                  <a:srgbClr val="0070C0"/>
                </a:solidFill>
                <a:effectLst/>
              </a:rPr>
              <a:t>graph theory</a:t>
            </a:r>
            <a:r>
              <a:rPr lang="en-PH" sz="2400" b="0" i="0" u="none" strike="noStrike" dirty="0">
                <a:solidFill>
                  <a:srgbClr val="242424"/>
                </a:solidFill>
                <a:effectLst/>
              </a:rPr>
              <a:t>.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0661611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rmAutofit fontScale="90000"/>
          </a:bodyPr>
          <a:lstStyle/>
          <a:p>
            <a:r>
              <a:rPr lang="en-PH" b="1" dirty="0"/>
              <a:t>Adjacency List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</a:rPr>
              <a:t>CCALCOMP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BDC3A1-DF8D-749B-E5EC-6F134B76B5F4}"/>
              </a:ext>
            </a:extLst>
          </p:cNvPr>
          <p:cNvSpPr txBox="1"/>
          <p:nvPr/>
        </p:nvSpPr>
        <p:spPr>
          <a:xfrm>
            <a:off x="1524000" y="1924050"/>
            <a:ext cx="990600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en-US" sz="3000" b="0" i="0" dirty="0">
                <a:effectLst/>
                <a:latin typeface="+mj-lt"/>
              </a:rPr>
              <a:t>An adjacency list represents a graph as an array of linked lists.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000" dirty="0">
              <a:latin typeface="+mj-lt"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en-US" sz="3000" b="0" i="0" dirty="0">
                <a:effectLst/>
                <a:latin typeface="+mj-lt"/>
              </a:rPr>
              <a:t>The index of the array represents a vertex and each element in its linked list represents the other vertices that form an edge with the vertex.</a:t>
            </a:r>
            <a:endParaRPr lang="en-US" sz="3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238957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rmAutofit fontScale="90000"/>
          </a:bodyPr>
          <a:lstStyle/>
          <a:p>
            <a:r>
              <a:rPr lang="en-PH" b="1"/>
              <a:t>Adjacency List</a:t>
            </a:r>
            <a:endParaRPr lang="en-PH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</a:rPr>
              <a:t>CCALCOMP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981BB57-66A2-6699-3FAC-0B9D7F22A5F6}"/>
              </a:ext>
            </a:extLst>
          </p:cNvPr>
          <p:cNvSpPr txBox="1">
            <a:spLocks/>
          </p:cNvSpPr>
          <p:nvPr/>
        </p:nvSpPr>
        <p:spPr>
          <a:xfrm>
            <a:off x="4298868" y="2666012"/>
            <a:ext cx="6369132" cy="314102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3000" b="1" dirty="0"/>
          </a:p>
          <a:p>
            <a:pPr algn="l"/>
            <a:endParaRPr lang="en-US" sz="3000" b="1" i="0" dirty="0">
              <a:effectLst/>
            </a:endParaRPr>
          </a:p>
          <a:p>
            <a:pPr algn="l"/>
            <a:endParaRPr lang="en-US" sz="3000" dirty="0"/>
          </a:p>
          <a:p>
            <a:pPr algn="l"/>
            <a:endParaRPr lang="en-US" sz="3000" b="1" i="0" dirty="0">
              <a:effectLst/>
            </a:endParaRPr>
          </a:p>
          <a:p>
            <a:pPr algn="l"/>
            <a:endParaRPr lang="en-US" sz="3000" b="1" dirty="0"/>
          </a:p>
          <a:p>
            <a:pPr algn="l"/>
            <a:endParaRPr lang="en-US" sz="3000" b="1" i="0" dirty="0">
              <a:effectLst/>
            </a:endParaRPr>
          </a:p>
          <a:p>
            <a:pPr algn="l"/>
            <a:endParaRPr lang="en-US" sz="3000" b="1" dirty="0"/>
          </a:p>
          <a:p>
            <a:pPr algn="l"/>
            <a:endParaRPr lang="en-US" sz="3000" b="1" i="0" dirty="0">
              <a:effectLst/>
            </a:endParaRPr>
          </a:p>
          <a:p>
            <a:pPr algn="l"/>
            <a:endParaRPr lang="en-US" sz="3000" b="1" dirty="0"/>
          </a:p>
          <a:p>
            <a:pPr algn="l"/>
            <a:endParaRPr lang="en-US" sz="3000" b="1" i="0" dirty="0">
              <a:effectLst/>
            </a:endParaRPr>
          </a:p>
          <a:p>
            <a:pPr algn="l"/>
            <a:endParaRPr lang="en-US" sz="3000" b="1" dirty="0"/>
          </a:p>
          <a:p>
            <a:pPr algn="l"/>
            <a:endParaRPr lang="en-US" sz="3000" b="0" i="0" dirty="0">
              <a:effectLst/>
            </a:endParaRPr>
          </a:p>
        </p:txBody>
      </p:sp>
      <p:sp>
        <p:nvSpPr>
          <p:cNvPr id="10" name="Oval 9" descr="Man with facial hair">
            <a:extLst>
              <a:ext uri="{FF2B5EF4-FFF2-40B4-BE49-F238E27FC236}">
                <a16:creationId xmlns:a16="http://schemas.microsoft.com/office/drawing/2014/main" id="{C48B4329-E37B-01B0-7BB4-8C41976B2471}"/>
              </a:ext>
            </a:extLst>
          </p:cNvPr>
          <p:cNvSpPr/>
          <p:nvPr/>
        </p:nvSpPr>
        <p:spPr>
          <a:xfrm>
            <a:off x="4445771" y="1803545"/>
            <a:ext cx="834161" cy="772996"/>
          </a:xfrm>
          <a:prstGeom prst="ellipse">
            <a:avLst/>
          </a:prstGeom>
          <a:blipFill dpi="0" rotWithShape="1">
            <a:blip r:embed="rId4"/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13" name="Oval 12" descr="Man with facial hair">
            <a:extLst>
              <a:ext uri="{FF2B5EF4-FFF2-40B4-BE49-F238E27FC236}">
                <a16:creationId xmlns:a16="http://schemas.microsoft.com/office/drawing/2014/main" id="{E49FD855-F530-577D-2AD5-A7E179C62BAF}"/>
              </a:ext>
            </a:extLst>
          </p:cNvPr>
          <p:cNvSpPr/>
          <p:nvPr/>
        </p:nvSpPr>
        <p:spPr>
          <a:xfrm>
            <a:off x="1427554" y="4710873"/>
            <a:ext cx="834161" cy="772996"/>
          </a:xfrm>
          <a:prstGeom prst="ellipse">
            <a:avLst/>
          </a:prstGeom>
          <a:blipFill dpi="0" rotWithShape="1">
            <a:blip r:embed="rId5"/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18" name="Oval 17" descr="Man with facial hair">
            <a:extLst>
              <a:ext uri="{FF2B5EF4-FFF2-40B4-BE49-F238E27FC236}">
                <a16:creationId xmlns:a16="http://schemas.microsoft.com/office/drawing/2014/main" id="{FCDFD09A-EFA7-524C-97F7-6A80B2D950BE}"/>
              </a:ext>
            </a:extLst>
          </p:cNvPr>
          <p:cNvSpPr/>
          <p:nvPr/>
        </p:nvSpPr>
        <p:spPr>
          <a:xfrm>
            <a:off x="3092655" y="3483778"/>
            <a:ext cx="834161" cy="772996"/>
          </a:xfrm>
          <a:prstGeom prst="ellipse">
            <a:avLst/>
          </a:prstGeom>
          <a:blipFill dpi="0" rotWithShape="1">
            <a:blip r:embed="rId6"/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19" name="Oval 18" descr="Man with facial hair">
            <a:extLst>
              <a:ext uri="{FF2B5EF4-FFF2-40B4-BE49-F238E27FC236}">
                <a16:creationId xmlns:a16="http://schemas.microsoft.com/office/drawing/2014/main" id="{6264D36C-B2E0-6DE8-257A-F2803B1CDC8A}"/>
              </a:ext>
            </a:extLst>
          </p:cNvPr>
          <p:cNvSpPr/>
          <p:nvPr/>
        </p:nvSpPr>
        <p:spPr>
          <a:xfrm>
            <a:off x="1427554" y="1808773"/>
            <a:ext cx="834161" cy="772996"/>
          </a:xfrm>
          <a:prstGeom prst="ellipse">
            <a:avLst/>
          </a:prstGeom>
          <a:blipFill dpi="0" rotWithShape="1">
            <a:blip r:embed="rId7"/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515442E-7CF8-4524-01C8-B6549F63CC0D}"/>
              </a:ext>
            </a:extLst>
          </p:cNvPr>
          <p:cNvSpPr txBox="1"/>
          <p:nvPr/>
        </p:nvSpPr>
        <p:spPr>
          <a:xfrm>
            <a:off x="4647543" y="1480380"/>
            <a:ext cx="43061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500" b="1" dirty="0"/>
              <a:t>V2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5C556F4-389A-B9DE-E176-E3F0FF3BC6EC}"/>
              </a:ext>
            </a:extLst>
          </p:cNvPr>
          <p:cNvSpPr txBox="1"/>
          <p:nvPr/>
        </p:nvSpPr>
        <p:spPr>
          <a:xfrm>
            <a:off x="1629326" y="5509195"/>
            <a:ext cx="46134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500" b="1" dirty="0"/>
              <a:t>V4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CAA86A6-C5E2-B413-A987-988C02BFD02A}"/>
              </a:ext>
            </a:extLst>
          </p:cNvPr>
          <p:cNvSpPr txBox="1"/>
          <p:nvPr/>
        </p:nvSpPr>
        <p:spPr>
          <a:xfrm>
            <a:off x="3299251" y="4266116"/>
            <a:ext cx="45185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500" b="1" dirty="0"/>
              <a:t>V3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8A1C2AC-C84E-D0CC-19D0-1EE7DC76ACE6}"/>
              </a:ext>
            </a:extLst>
          </p:cNvPr>
          <p:cNvSpPr txBox="1"/>
          <p:nvPr/>
        </p:nvSpPr>
        <p:spPr>
          <a:xfrm>
            <a:off x="1629326" y="1456063"/>
            <a:ext cx="43061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500" b="1" dirty="0"/>
              <a:t>V1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37D4F6B-01BE-2AD6-E866-E120634572B5}"/>
              </a:ext>
            </a:extLst>
          </p:cNvPr>
          <p:cNvCxnSpPr>
            <a:cxnSpLocks/>
            <a:stCxn id="19" idx="6"/>
            <a:endCxn id="10" idx="2"/>
          </p:cNvCxnSpPr>
          <p:nvPr/>
        </p:nvCxnSpPr>
        <p:spPr>
          <a:xfrm flipV="1">
            <a:off x="2261715" y="2190043"/>
            <a:ext cx="2184056" cy="522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5A3491C1-45E3-E47B-6A18-4245F268D2B9}"/>
              </a:ext>
            </a:extLst>
          </p:cNvPr>
          <p:cNvCxnSpPr>
            <a:cxnSpLocks/>
            <a:stCxn id="19" idx="5"/>
            <a:endCxn id="18" idx="1"/>
          </p:cNvCxnSpPr>
          <p:nvPr/>
        </p:nvCxnSpPr>
        <p:spPr>
          <a:xfrm>
            <a:off x="2139555" y="2468566"/>
            <a:ext cx="1075260" cy="112841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FEE55434-46DA-CDD4-00F5-D0C251A0070C}"/>
              </a:ext>
            </a:extLst>
          </p:cNvPr>
          <p:cNvCxnSpPr>
            <a:cxnSpLocks/>
            <a:stCxn id="19" idx="4"/>
            <a:endCxn id="13" idx="0"/>
          </p:cNvCxnSpPr>
          <p:nvPr/>
        </p:nvCxnSpPr>
        <p:spPr>
          <a:xfrm>
            <a:off x="1844635" y="2581769"/>
            <a:ext cx="0" cy="212910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906DBFB8-FA07-DD3B-E444-0B79A8AEB732}"/>
              </a:ext>
            </a:extLst>
          </p:cNvPr>
          <p:cNvCxnSpPr>
            <a:cxnSpLocks/>
            <a:stCxn id="13" idx="6"/>
            <a:endCxn id="18" idx="3"/>
          </p:cNvCxnSpPr>
          <p:nvPr/>
        </p:nvCxnSpPr>
        <p:spPr>
          <a:xfrm flipV="1">
            <a:off x="2261715" y="4143571"/>
            <a:ext cx="953100" cy="9538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aphicFrame>
        <p:nvGraphicFramePr>
          <p:cNvPr id="24" name="Table 4">
            <a:extLst>
              <a:ext uri="{FF2B5EF4-FFF2-40B4-BE49-F238E27FC236}">
                <a16:creationId xmlns:a16="http://schemas.microsoft.com/office/drawing/2014/main" id="{DEB75A31-1C66-94DF-40AE-E3E7B78A51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7590195"/>
              </p:ext>
            </p:extLst>
          </p:nvPr>
        </p:nvGraphicFramePr>
        <p:xfrm>
          <a:off x="5846249" y="1957402"/>
          <a:ext cx="1229773" cy="43878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29773">
                  <a:extLst>
                    <a:ext uri="{9D8B030D-6E8A-4147-A177-3AD203B41FA5}">
                      <a16:colId xmlns:a16="http://schemas.microsoft.com/office/drawing/2014/main" val="801851880"/>
                    </a:ext>
                  </a:extLst>
                </a:gridCol>
              </a:tblGrid>
              <a:tr h="438786">
                <a:tc>
                  <a:txBody>
                    <a:bodyPr/>
                    <a:lstStyle/>
                    <a:p>
                      <a:endParaRPr lang="en-PH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2822919"/>
                  </a:ext>
                </a:extLst>
              </a:tr>
            </a:tbl>
          </a:graphicData>
        </a:graphic>
      </p:graphicFrame>
      <p:graphicFrame>
        <p:nvGraphicFramePr>
          <p:cNvPr id="28" name="Table 4">
            <a:extLst>
              <a:ext uri="{FF2B5EF4-FFF2-40B4-BE49-F238E27FC236}">
                <a16:creationId xmlns:a16="http://schemas.microsoft.com/office/drawing/2014/main" id="{884B6212-6B7A-9BB5-6E82-906EF35D38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3759693"/>
              </p:ext>
            </p:extLst>
          </p:nvPr>
        </p:nvGraphicFramePr>
        <p:xfrm>
          <a:off x="7463988" y="1959072"/>
          <a:ext cx="1080000" cy="45076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80185188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556904316"/>
                    </a:ext>
                  </a:extLst>
                </a:gridCol>
              </a:tblGrid>
              <a:tr h="450768">
                <a:tc>
                  <a:txBody>
                    <a:bodyPr/>
                    <a:lstStyle/>
                    <a:p>
                      <a:endParaRPr lang="en-PH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2822919"/>
                  </a:ext>
                </a:extLst>
              </a:tr>
            </a:tbl>
          </a:graphicData>
        </a:graphic>
      </p:graphicFrame>
      <p:graphicFrame>
        <p:nvGraphicFramePr>
          <p:cNvPr id="29" name="Table 4">
            <a:extLst>
              <a:ext uri="{FF2B5EF4-FFF2-40B4-BE49-F238E27FC236}">
                <a16:creationId xmlns:a16="http://schemas.microsoft.com/office/drawing/2014/main" id="{C0561AB2-1E7E-3705-8CC4-19519CF682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7924341"/>
              </p:ext>
            </p:extLst>
          </p:nvPr>
        </p:nvGraphicFramePr>
        <p:xfrm>
          <a:off x="9014454" y="1957402"/>
          <a:ext cx="1116000" cy="46248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56000">
                  <a:extLst>
                    <a:ext uri="{9D8B030D-6E8A-4147-A177-3AD203B41FA5}">
                      <a16:colId xmlns:a16="http://schemas.microsoft.com/office/drawing/2014/main" val="80185188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556904316"/>
                    </a:ext>
                  </a:extLst>
                </a:gridCol>
              </a:tblGrid>
              <a:tr h="462484">
                <a:tc>
                  <a:txBody>
                    <a:bodyPr/>
                    <a:lstStyle/>
                    <a:p>
                      <a:endParaRPr lang="en-PH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2822919"/>
                  </a:ext>
                </a:extLst>
              </a:tr>
            </a:tbl>
          </a:graphicData>
        </a:graphic>
      </p:graphicFrame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DC5DED5-D4DA-7AFF-FACF-BF743FD17598}"/>
              </a:ext>
            </a:extLst>
          </p:cNvPr>
          <p:cNvCxnSpPr>
            <a:cxnSpLocks/>
            <a:stCxn id="24" idx="3"/>
            <a:endCxn id="28" idx="1"/>
          </p:cNvCxnSpPr>
          <p:nvPr/>
        </p:nvCxnSpPr>
        <p:spPr>
          <a:xfrm>
            <a:off x="7076022" y="2176795"/>
            <a:ext cx="387966" cy="76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95FCE5B-226C-C3CC-311E-295F6AD5EE1D}"/>
              </a:ext>
            </a:extLst>
          </p:cNvPr>
          <p:cNvCxnSpPr>
            <a:cxnSpLocks/>
            <a:stCxn id="28" idx="3"/>
            <a:endCxn id="29" idx="1"/>
          </p:cNvCxnSpPr>
          <p:nvPr/>
        </p:nvCxnSpPr>
        <p:spPr>
          <a:xfrm>
            <a:off x="8543988" y="2184456"/>
            <a:ext cx="470466" cy="418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aphicFrame>
        <p:nvGraphicFramePr>
          <p:cNvPr id="68" name="Table 4">
            <a:extLst>
              <a:ext uri="{FF2B5EF4-FFF2-40B4-BE49-F238E27FC236}">
                <a16:creationId xmlns:a16="http://schemas.microsoft.com/office/drawing/2014/main" id="{2F8B5C34-7672-C443-2C93-62DA9DFD9E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3092852"/>
              </p:ext>
            </p:extLst>
          </p:nvPr>
        </p:nvGraphicFramePr>
        <p:xfrm>
          <a:off x="5846249" y="2771236"/>
          <a:ext cx="1229773" cy="45623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29773">
                  <a:extLst>
                    <a:ext uri="{9D8B030D-6E8A-4147-A177-3AD203B41FA5}">
                      <a16:colId xmlns:a16="http://schemas.microsoft.com/office/drawing/2014/main" val="801851880"/>
                    </a:ext>
                  </a:extLst>
                </a:gridCol>
              </a:tblGrid>
              <a:tr h="456231">
                <a:tc>
                  <a:txBody>
                    <a:bodyPr/>
                    <a:lstStyle/>
                    <a:p>
                      <a:endParaRPr lang="en-PH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2822919"/>
                  </a:ext>
                </a:extLst>
              </a:tr>
            </a:tbl>
          </a:graphicData>
        </a:graphic>
      </p:graphicFrame>
      <p:graphicFrame>
        <p:nvGraphicFramePr>
          <p:cNvPr id="69" name="Table 4">
            <a:extLst>
              <a:ext uri="{FF2B5EF4-FFF2-40B4-BE49-F238E27FC236}">
                <a16:creationId xmlns:a16="http://schemas.microsoft.com/office/drawing/2014/main" id="{4F4ED8C4-F929-9359-898C-243A664F86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1080342"/>
              </p:ext>
            </p:extLst>
          </p:nvPr>
        </p:nvGraphicFramePr>
        <p:xfrm>
          <a:off x="7588250" y="2771236"/>
          <a:ext cx="1559933" cy="46654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99933">
                  <a:extLst>
                    <a:ext uri="{9D8B030D-6E8A-4147-A177-3AD203B41FA5}">
                      <a16:colId xmlns:a16="http://schemas.microsoft.com/office/drawing/2014/main" val="80185188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556904316"/>
                    </a:ext>
                  </a:extLst>
                </a:gridCol>
              </a:tblGrid>
              <a:tr h="466543">
                <a:tc>
                  <a:txBody>
                    <a:bodyPr/>
                    <a:lstStyle/>
                    <a:p>
                      <a:endParaRPr lang="en-PH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2822919"/>
                  </a:ext>
                </a:extLst>
              </a:tr>
            </a:tbl>
          </a:graphicData>
        </a:graphic>
      </p:graphicFrame>
      <p:graphicFrame>
        <p:nvGraphicFramePr>
          <p:cNvPr id="70" name="Table 4">
            <a:extLst>
              <a:ext uri="{FF2B5EF4-FFF2-40B4-BE49-F238E27FC236}">
                <a16:creationId xmlns:a16="http://schemas.microsoft.com/office/drawing/2014/main" id="{AF596C5C-8E48-BA08-F45E-61E94FC6B5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6039626"/>
              </p:ext>
            </p:extLst>
          </p:nvPr>
        </p:nvGraphicFramePr>
        <p:xfrm>
          <a:off x="9572454" y="2771236"/>
          <a:ext cx="1116000" cy="47504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56000">
                  <a:extLst>
                    <a:ext uri="{9D8B030D-6E8A-4147-A177-3AD203B41FA5}">
                      <a16:colId xmlns:a16="http://schemas.microsoft.com/office/drawing/2014/main" val="80185188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556904316"/>
                    </a:ext>
                  </a:extLst>
                </a:gridCol>
              </a:tblGrid>
              <a:tr h="475045">
                <a:tc>
                  <a:txBody>
                    <a:bodyPr/>
                    <a:lstStyle/>
                    <a:p>
                      <a:endParaRPr lang="en-PH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2822919"/>
                  </a:ext>
                </a:extLst>
              </a:tr>
            </a:tbl>
          </a:graphicData>
        </a:graphic>
      </p:graphicFrame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AF2CDAA2-AE3C-2076-A6E6-A01E89E5B959}"/>
              </a:ext>
            </a:extLst>
          </p:cNvPr>
          <p:cNvCxnSpPr>
            <a:cxnSpLocks/>
            <a:stCxn id="68" idx="3"/>
            <a:endCxn id="69" idx="1"/>
          </p:cNvCxnSpPr>
          <p:nvPr/>
        </p:nvCxnSpPr>
        <p:spPr>
          <a:xfrm>
            <a:off x="7076022" y="2999351"/>
            <a:ext cx="512228" cy="51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547FD2D4-D4E6-FE8A-E43C-C2BD631E72A9}"/>
              </a:ext>
            </a:extLst>
          </p:cNvPr>
          <p:cNvCxnSpPr>
            <a:cxnSpLocks/>
            <a:stCxn id="69" idx="3"/>
            <a:endCxn id="70" idx="1"/>
          </p:cNvCxnSpPr>
          <p:nvPr/>
        </p:nvCxnSpPr>
        <p:spPr>
          <a:xfrm>
            <a:off x="9148183" y="3004507"/>
            <a:ext cx="424271" cy="425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aphicFrame>
        <p:nvGraphicFramePr>
          <p:cNvPr id="83" name="Table 4">
            <a:extLst>
              <a:ext uri="{FF2B5EF4-FFF2-40B4-BE49-F238E27FC236}">
                <a16:creationId xmlns:a16="http://schemas.microsoft.com/office/drawing/2014/main" id="{F199601B-393A-9EF7-4749-F15A0887A8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0591504"/>
              </p:ext>
            </p:extLst>
          </p:nvPr>
        </p:nvGraphicFramePr>
        <p:xfrm>
          <a:off x="5846249" y="3649340"/>
          <a:ext cx="1229773" cy="45623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29773">
                  <a:extLst>
                    <a:ext uri="{9D8B030D-6E8A-4147-A177-3AD203B41FA5}">
                      <a16:colId xmlns:a16="http://schemas.microsoft.com/office/drawing/2014/main" val="801851880"/>
                    </a:ext>
                  </a:extLst>
                </a:gridCol>
              </a:tblGrid>
              <a:tr h="456231">
                <a:tc>
                  <a:txBody>
                    <a:bodyPr/>
                    <a:lstStyle/>
                    <a:p>
                      <a:endParaRPr lang="en-PH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2822919"/>
                  </a:ext>
                </a:extLst>
              </a:tr>
            </a:tbl>
          </a:graphicData>
        </a:graphic>
      </p:graphicFrame>
      <p:graphicFrame>
        <p:nvGraphicFramePr>
          <p:cNvPr id="84" name="Table 4">
            <a:extLst>
              <a:ext uri="{FF2B5EF4-FFF2-40B4-BE49-F238E27FC236}">
                <a16:creationId xmlns:a16="http://schemas.microsoft.com/office/drawing/2014/main" id="{6C4DF075-F2EA-14C2-5368-1C78A5C112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3323505"/>
              </p:ext>
            </p:extLst>
          </p:nvPr>
        </p:nvGraphicFramePr>
        <p:xfrm>
          <a:off x="7463986" y="3649340"/>
          <a:ext cx="1684197" cy="46654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24197">
                  <a:extLst>
                    <a:ext uri="{9D8B030D-6E8A-4147-A177-3AD203B41FA5}">
                      <a16:colId xmlns:a16="http://schemas.microsoft.com/office/drawing/2014/main" val="80185188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556904316"/>
                    </a:ext>
                  </a:extLst>
                </a:gridCol>
              </a:tblGrid>
              <a:tr h="466543">
                <a:tc>
                  <a:txBody>
                    <a:bodyPr/>
                    <a:lstStyle/>
                    <a:p>
                      <a:endParaRPr lang="en-PH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2822919"/>
                  </a:ext>
                </a:extLst>
              </a:tr>
            </a:tbl>
          </a:graphicData>
        </a:graphic>
      </p:graphicFrame>
      <p:graphicFrame>
        <p:nvGraphicFramePr>
          <p:cNvPr id="85" name="Table 4">
            <a:extLst>
              <a:ext uri="{FF2B5EF4-FFF2-40B4-BE49-F238E27FC236}">
                <a16:creationId xmlns:a16="http://schemas.microsoft.com/office/drawing/2014/main" id="{70961F04-B9F7-9D4B-EFE7-B16EA51C85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9365506"/>
              </p:ext>
            </p:extLst>
          </p:nvPr>
        </p:nvGraphicFramePr>
        <p:xfrm>
          <a:off x="9572454" y="3649340"/>
          <a:ext cx="1116000" cy="47504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56000">
                  <a:extLst>
                    <a:ext uri="{9D8B030D-6E8A-4147-A177-3AD203B41FA5}">
                      <a16:colId xmlns:a16="http://schemas.microsoft.com/office/drawing/2014/main" val="80185188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556904316"/>
                    </a:ext>
                  </a:extLst>
                </a:gridCol>
              </a:tblGrid>
              <a:tr h="475045">
                <a:tc>
                  <a:txBody>
                    <a:bodyPr/>
                    <a:lstStyle/>
                    <a:p>
                      <a:endParaRPr lang="en-PH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2822919"/>
                  </a:ext>
                </a:extLst>
              </a:tr>
            </a:tbl>
          </a:graphicData>
        </a:graphic>
      </p:graphicFrame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49F1A30A-1BC2-C628-A7B9-DB2CE19FAC55}"/>
              </a:ext>
            </a:extLst>
          </p:cNvPr>
          <p:cNvCxnSpPr>
            <a:cxnSpLocks/>
            <a:stCxn id="83" idx="3"/>
            <a:endCxn id="84" idx="1"/>
          </p:cNvCxnSpPr>
          <p:nvPr/>
        </p:nvCxnSpPr>
        <p:spPr>
          <a:xfrm>
            <a:off x="7076022" y="3877455"/>
            <a:ext cx="387964" cy="51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47E92BE0-4B93-753F-33BC-1156354B2575}"/>
              </a:ext>
            </a:extLst>
          </p:cNvPr>
          <p:cNvCxnSpPr>
            <a:cxnSpLocks/>
            <a:stCxn id="84" idx="3"/>
            <a:endCxn id="85" idx="1"/>
          </p:cNvCxnSpPr>
          <p:nvPr/>
        </p:nvCxnSpPr>
        <p:spPr>
          <a:xfrm>
            <a:off x="9148183" y="3882611"/>
            <a:ext cx="424271" cy="425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aphicFrame>
        <p:nvGraphicFramePr>
          <p:cNvPr id="90" name="Table 4">
            <a:extLst>
              <a:ext uri="{FF2B5EF4-FFF2-40B4-BE49-F238E27FC236}">
                <a16:creationId xmlns:a16="http://schemas.microsoft.com/office/drawing/2014/main" id="{7CB5109B-5182-D006-0691-328EA004C5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5804664"/>
              </p:ext>
            </p:extLst>
          </p:nvPr>
        </p:nvGraphicFramePr>
        <p:xfrm>
          <a:off x="5846249" y="4545029"/>
          <a:ext cx="1229773" cy="45568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29773">
                  <a:extLst>
                    <a:ext uri="{9D8B030D-6E8A-4147-A177-3AD203B41FA5}">
                      <a16:colId xmlns:a16="http://schemas.microsoft.com/office/drawing/2014/main" val="801851880"/>
                    </a:ext>
                  </a:extLst>
                </a:gridCol>
              </a:tblGrid>
              <a:tr h="455686">
                <a:tc>
                  <a:txBody>
                    <a:bodyPr/>
                    <a:lstStyle/>
                    <a:p>
                      <a:endParaRPr lang="en-PH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2822919"/>
                  </a:ext>
                </a:extLst>
              </a:tr>
            </a:tbl>
          </a:graphicData>
        </a:graphic>
      </p:graphicFrame>
      <p:graphicFrame>
        <p:nvGraphicFramePr>
          <p:cNvPr id="91" name="Table 4">
            <a:extLst>
              <a:ext uri="{FF2B5EF4-FFF2-40B4-BE49-F238E27FC236}">
                <a16:creationId xmlns:a16="http://schemas.microsoft.com/office/drawing/2014/main" id="{B37D6668-02F4-70B9-2A12-31C2D6AB3E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7222191"/>
              </p:ext>
            </p:extLst>
          </p:nvPr>
        </p:nvGraphicFramePr>
        <p:xfrm>
          <a:off x="7471456" y="4541376"/>
          <a:ext cx="1684197" cy="45568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24197">
                  <a:extLst>
                    <a:ext uri="{9D8B030D-6E8A-4147-A177-3AD203B41FA5}">
                      <a16:colId xmlns:a16="http://schemas.microsoft.com/office/drawing/2014/main" val="80185188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556904316"/>
                    </a:ext>
                  </a:extLst>
                </a:gridCol>
              </a:tblGrid>
              <a:tr h="455686">
                <a:tc>
                  <a:txBody>
                    <a:bodyPr/>
                    <a:lstStyle/>
                    <a:p>
                      <a:endParaRPr lang="en-PH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2822919"/>
                  </a:ext>
                </a:extLst>
              </a:tr>
            </a:tbl>
          </a:graphicData>
        </a:graphic>
      </p:graphicFrame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807F5414-9466-8DE2-FFDA-DD73AC87E04C}"/>
              </a:ext>
            </a:extLst>
          </p:cNvPr>
          <p:cNvCxnSpPr>
            <a:cxnSpLocks/>
            <a:stCxn id="90" idx="3"/>
            <a:endCxn id="91" idx="1"/>
          </p:cNvCxnSpPr>
          <p:nvPr/>
        </p:nvCxnSpPr>
        <p:spPr>
          <a:xfrm flipV="1">
            <a:off x="7076022" y="4769219"/>
            <a:ext cx="395434" cy="365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5" name="Oval 94" descr="Man with facial hair">
            <a:extLst>
              <a:ext uri="{FF2B5EF4-FFF2-40B4-BE49-F238E27FC236}">
                <a16:creationId xmlns:a16="http://schemas.microsoft.com/office/drawing/2014/main" id="{D3A83AB9-5218-73A4-277E-87FD600511D2}"/>
              </a:ext>
            </a:extLst>
          </p:cNvPr>
          <p:cNvSpPr/>
          <p:nvPr/>
        </p:nvSpPr>
        <p:spPr>
          <a:xfrm>
            <a:off x="6248540" y="1972575"/>
            <a:ext cx="430572" cy="405181"/>
          </a:xfrm>
          <a:prstGeom prst="ellipse">
            <a:avLst/>
          </a:prstGeom>
          <a:blipFill dpi="0" rotWithShape="1">
            <a:blip r:embed="rId7"/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99" name="Oval 98" descr="Man with facial hair">
            <a:extLst>
              <a:ext uri="{FF2B5EF4-FFF2-40B4-BE49-F238E27FC236}">
                <a16:creationId xmlns:a16="http://schemas.microsoft.com/office/drawing/2014/main" id="{5BD7092C-24FA-9830-AD5F-E5DD7D545DB0}"/>
              </a:ext>
            </a:extLst>
          </p:cNvPr>
          <p:cNvSpPr/>
          <p:nvPr/>
        </p:nvSpPr>
        <p:spPr>
          <a:xfrm>
            <a:off x="6259741" y="2801336"/>
            <a:ext cx="371337" cy="393398"/>
          </a:xfrm>
          <a:prstGeom prst="ellipse">
            <a:avLst/>
          </a:prstGeom>
          <a:blipFill dpi="0" rotWithShape="1">
            <a:blip r:embed="rId5"/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107" name="Oval 106" descr="Man with facial hair">
            <a:extLst>
              <a:ext uri="{FF2B5EF4-FFF2-40B4-BE49-F238E27FC236}">
                <a16:creationId xmlns:a16="http://schemas.microsoft.com/office/drawing/2014/main" id="{B56B56C6-E8FB-6442-6A9B-640C4C233069}"/>
              </a:ext>
            </a:extLst>
          </p:cNvPr>
          <p:cNvSpPr/>
          <p:nvPr/>
        </p:nvSpPr>
        <p:spPr>
          <a:xfrm>
            <a:off x="7666285" y="1984358"/>
            <a:ext cx="371337" cy="393398"/>
          </a:xfrm>
          <a:prstGeom prst="ellipse">
            <a:avLst/>
          </a:prstGeom>
          <a:blipFill dpi="0" rotWithShape="1">
            <a:blip r:embed="rId5"/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112" name="Oval 111" descr="Man with facial hair">
            <a:extLst>
              <a:ext uri="{FF2B5EF4-FFF2-40B4-BE49-F238E27FC236}">
                <a16:creationId xmlns:a16="http://schemas.microsoft.com/office/drawing/2014/main" id="{E9F6C2E9-3C13-B2D5-5DEA-684B9C0563D4}"/>
              </a:ext>
            </a:extLst>
          </p:cNvPr>
          <p:cNvSpPr/>
          <p:nvPr/>
        </p:nvSpPr>
        <p:spPr>
          <a:xfrm>
            <a:off x="9191993" y="1979290"/>
            <a:ext cx="412868" cy="428080"/>
          </a:xfrm>
          <a:prstGeom prst="ellipse">
            <a:avLst/>
          </a:prstGeom>
          <a:blipFill dpi="0" rotWithShape="1">
            <a:blip r:embed="rId6"/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120" name="Oval 119" descr="Man with facial hair">
            <a:extLst>
              <a:ext uri="{FF2B5EF4-FFF2-40B4-BE49-F238E27FC236}">
                <a16:creationId xmlns:a16="http://schemas.microsoft.com/office/drawing/2014/main" id="{A3C2629E-C1D2-33C6-A1F2-4FBCFF002DB3}"/>
              </a:ext>
            </a:extLst>
          </p:cNvPr>
          <p:cNvSpPr/>
          <p:nvPr/>
        </p:nvSpPr>
        <p:spPr>
          <a:xfrm>
            <a:off x="8003988" y="2792711"/>
            <a:ext cx="430572" cy="405181"/>
          </a:xfrm>
          <a:prstGeom prst="ellipse">
            <a:avLst/>
          </a:prstGeom>
          <a:blipFill dpi="0" rotWithShape="1">
            <a:blip r:embed="rId7"/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122" name="Oval 121" descr="Man with facial hair">
            <a:extLst>
              <a:ext uri="{FF2B5EF4-FFF2-40B4-BE49-F238E27FC236}">
                <a16:creationId xmlns:a16="http://schemas.microsoft.com/office/drawing/2014/main" id="{12091CCB-EEC2-6D0F-A810-9DC77FBFBA41}"/>
              </a:ext>
            </a:extLst>
          </p:cNvPr>
          <p:cNvSpPr/>
          <p:nvPr/>
        </p:nvSpPr>
        <p:spPr>
          <a:xfrm>
            <a:off x="9771341" y="2799387"/>
            <a:ext cx="412868" cy="428080"/>
          </a:xfrm>
          <a:prstGeom prst="ellipse">
            <a:avLst/>
          </a:prstGeom>
          <a:blipFill dpi="0" rotWithShape="1">
            <a:blip r:embed="rId6"/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123" name="Oval 122" descr="Man with facial hair">
            <a:extLst>
              <a:ext uri="{FF2B5EF4-FFF2-40B4-BE49-F238E27FC236}">
                <a16:creationId xmlns:a16="http://schemas.microsoft.com/office/drawing/2014/main" id="{7C157A45-C36B-BECD-6D1E-D1D166E0961B}"/>
              </a:ext>
            </a:extLst>
          </p:cNvPr>
          <p:cNvSpPr/>
          <p:nvPr/>
        </p:nvSpPr>
        <p:spPr>
          <a:xfrm>
            <a:off x="6238883" y="3675311"/>
            <a:ext cx="412868" cy="430260"/>
          </a:xfrm>
          <a:prstGeom prst="ellipse">
            <a:avLst/>
          </a:prstGeom>
          <a:blipFill dpi="0" rotWithShape="1">
            <a:blip r:embed="rId6"/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125" name="Oval 124" descr="Man with facial hair">
            <a:extLst>
              <a:ext uri="{FF2B5EF4-FFF2-40B4-BE49-F238E27FC236}">
                <a16:creationId xmlns:a16="http://schemas.microsoft.com/office/drawing/2014/main" id="{5D4C508A-2C67-D1F6-BE35-A5D5B7F48B08}"/>
              </a:ext>
            </a:extLst>
          </p:cNvPr>
          <p:cNvSpPr/>
          <p:nvPr/>
        </p:nvSpPr>
        <p:spPr>
          <a:xfrm>
            <a:off x="8003988" y="3675260"/>
            <a:ext cx="430572" cy="405181"/>
          </a:xfrm>
          <a:prstGeom prst="ellipse">
            <a:avLst/>
          </a:prstGeom>
          <a:blipFill dpi="0" rotWithShape="1">
            <a:blip r:embed="rId7"/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129" name="Oval 128" descr="Man with facial hair">
            <a:extLst>
              <a:ext uri="{FF2B5EF4-FFF2-40B4-BE49-F238E27FC236}">
                <a16:creationId xmlns:a16="http://schemas.microsoft.com/office/drawing/2014/main" id="{E4DDA676-1ADD-0752-F0BF-A06B13C203E7}"/>
              </a:ext>
            </a:extLst>
          </p:cNvPr>
          <p:cNvSpPr/>
          <p:nvPr/>
        </p:nvSpPr>
        <p:spPr>
          <a:xfrm>
            <a:off x="9792106" y="3679490"/>
            <a:ext cx="371337" cy="393398"/>
          </a:xfrm>
          <a:prstGeom prst="ellipse">
            <a:avLst/>
          </a:prstGeom>
          <a:blipFill dpi="0" rotWithShape="1">
            <a:blip r:embed="rId5"/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130" name="Oval 129" descr="Man with facial hair">
            <a:extLst>
              <a:ext uri="{FF2B5EF4-FFF2-40B4-BE49-F238E27FC236}">
                <a16:creationId xmlns:a16="http://schemas.microsoft.com/office/drawing/2014/main" id="{6242DA78-E46D-E034-C4A8-79CDA829228F}"/>
              </a:ext>
            </a:extLst>
          </p:cNvPr>
          <p:cNvSpPr/>
          <p:nvPr/>
        </p:nvSpPr>
        <p:spPr>
          <a:xfrm>
            <a:off x="6251109" y="4567574"/>
            <a:ext cx="420051" cy="422493"/>
          </a:xfrm>
          <a:prstGeom prst="ellipse">
            <a:avLst/>
          </a:prstGeom>
          <a:blipFill dpi="0" rotWithShape="1">
            <a:blip r:embed="rId4"/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133" name="Oval 132" descr="Man with facial hair">
            <a:extLst>
              <a:ext uri="{FF2B5EF4-FFF2-40B4-BE49-F238E27FC236}">
                <a16:creationId xmlns:a16="http://schemas.microsoft.com/office/drawing/2014/main" id="{4DC42E3C-93B7-0D4C-E3BC-6927CA7394BD}"/>
              </a:ext>
            </a:extLst>
          </p:cNvPr>
          <p:cNvSpPr/>
          <p:nvPr/>
        </p:nvSpPr>
        <p:spPr>
          <a:xfrm>
            <a:off x="8003988" y="4575710"/>
            <a:ext cx="430572" cy="405181"/>
          </a:xfrm>
          <a:prstGeom prst="ellipse">
            <a:avLst/>
          </a:prstGeom>
          <a:blipFill dpi="0" rotWithShape="1">
            <a:blip r:embed="rId7"/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454767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8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1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4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5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8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1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4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7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0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5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8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1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4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7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" grpId="0" animBg="1"/>
      <p:bldP spid="99" grpId="0" animBg="1"/>
      <p:bldP spid="107" grpId="0" animBg="1"/>
      <p:bldP spid="112" grpId="0" animBg="1"/>
      <p:bldP spid="120" grpId="0" animBg="1"/>
      <p:bldP spid="122" grpId="0" animBg="1"/>
      <p:bldP spid="123" grpId="0" animBg="1"/>
      <p:bldP spid="125" grpId="0" animBg="1"/>
      <p:bldP spid="129" grpId="0" animBg="1"/>
      <p:bldP spid="130" grpId="0" animBg="1"/>
      <p:bldP spid="13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rmAutofit fontScale="90000"/>
          </a:bodyPr>
          <a:lstStyle/>
          <a:p>
            <a:r>
              <a:rPr lang="en-PH" b="1" dirty="0"/>
              <a:t>Connected Graph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</a:rPr>
              <a:t>CCALCOMP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44037F-B658-D82C-5DCA-53E8AA1493D7}"/>
              </a:ext>
            </a:extLst>
          </p:cNvPr>
          <p:cNvSpPr txBox="1">
            <a:spLocks/>
          </p:cNvSpPr>
          <p:nvPr/>
        </p:nvSpPr>
        <p:spPr>
          <a:xfrm>
            <a:off x="1524000" y="1516449"/>
            <a:ext cx="9144000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500" dirty="0"/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500" i="0" dirty="0">
              <a:effectLst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500" dirty="0"/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500" dirty="0"/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500" dirty="0"/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500" dirty="0"/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500" dirty="0"/>
          </a:p>
        </p:txBody>
      </p:sp>
      <p:sp>
        <p:nvSpPr>
          <p:cNvPr id="3" name="Oval 2" descr="Man with facial hair">
            <a:extLst>
              <a:ext uri="{FF2B5EF4-FFF2-40B4-BE49-F238E27FC236}">
                <a16:creationId xmlns:a16="http://schemas.microsoft.com/office/drawing/2014/main" id="{7833B1D3-CBC2-915E-14FF-145B286C3660}"/>
              </a:ext>
            </a:extLst>
          </p:cNvPr>
          <p:cNvSpPr/>
          <p:nvPr/>
        </p:nvSpPr>
        <p:spPr>
          <a:xfrm>
            <a:off x="8310157" y="3519011"/>
            <a:ext cx="1197584" cy="1055900"/>
          </a:xfrm>
          <a:prstGeom prst="ellipse">
            <a:avLst/>
          </a:prstGeom>
          <a:blipFill dpi="0" rotWithShape="1">
            <a:blip r:embed="rId4"/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6" name="Oval 5" descr="Man with facial hair">
            <a:extLst>
              <a:ext uri="{FF2B5EF4-FFF2-40B4-BE49-F238E27FC236}">
                <a16:creationId xmlns:a16="http://schemas.microsoft.com/office/drawing/2014/main" id="{EB7364CF-B1CE-7C7D-268C-4739F8715C60}"/>
              </a:ext>
            </a:extLst>
          </p:cNvPr>
          <p:cNvSpPr/>
          <p:nvPr/>
        </p:nvSpPr>
        <p:spPr>
          <a:xfrm>
            <a:off x="5497208" y="4717370"/>
            <a:ext cx="1197584" cy="1055900"/>
          </a:xfrm>
          <a:prstGeom prst="ellipse">
            <a:avLst/>
          </a:prstGeom>
          <a:blipFill dpi="0" rotWithShape="1">
            <a:blip r:embed="rId5"/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A298A14-CFC6-3335-D32B-8EA9701F96B6}"/>
              </a:ext>
            </a:extLst>
          </p:cNvPr>
          <p:cNvCxnSpPr>
            <a:cxnSpLocks/>
            <a:stCxn id="17" idx="6"/>
            <a:endCxn id="3" idx="1"/>
          </p:cNvCxnSpPr>
          <p:nvPr/>
        </p:nvCxnSpPr>
        <p:spPr>
          <a:xfrm>
            <a:off x="6694792" y="2764159"/>
            <a:ext cx="1790747" cy="90948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4E5F9C4-64EE-6D7D-0046-AB83926E53C7}"/>
              </a:ext>
            </a:extLst>
          </p:cNvPr>
          <p:cNvSpPr txBox="1"/>
          <p:nvPr/>
        </p:nvSpPr>
        <p:spPr>
          <a:xfrm>
            <a:off x="1253287" y="1451275"/>
            <a:ext cx="989764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3000" b="0" i="0" dirty="0">
                <a:solidFill>
                  <a:srgbClr val="273239"/>
                </a:solidFill>
                <a:effectLst/>
                <a:latin typeface="+mj-lt"/>
              </a:rPr>
              <a:t> </a:t>
            </a:r>
            <a:r>
              <a:rPr lang="en-US" sz="3000" i="0" dirty="0">
                <a:solidFill>
                  <a:srgbClr val="273239"/>
                </a:solidFill>
                <a:effectLst/>
                <a:latin typeface="+mj-lt"/>
              </a:rPr>
              <a:t>A graph where every node can be visited from other nodes.</a:t>
            </a:r>
            <a:endParaRPr lang="en-PH" sz="3000" dirty="0">
              <a:latin typeface="+mj-lt"/>
            </a:endParaRPr>
          </a:p>
        </p:txBody>
      </p:sp>
      <p:sp>
        <p:nvSpPr>
          <p:cNvPr id="16" name="Oval 15" descr="Man with facial hair">
            <a:extLst>
              <a:ext uri="{FF2B5EF4-FFF2-40B4-BE49-F238E27FC236}">
                <a16:creationId xmlns:a16="http://schemas.microsoft.com/office/drawing/2014/main" id="{B23EC308-470E-635D-1E58-304324FFB81C}"/>
              </a:ext>
            </a:extLst>
          </p:cNvPr>
          <p:cNvSpPr/>
          <p:nvPr/>
        </p:nvSpPr>
        <p:spPr>
          <a:xfrm>
            <a:off x="2581899" y="3519788"/>
            <a:ext cx="1197584" cy="1055900"/>
          </a:xfrm>
          <a:prstGeom prst="ellipse">
            <a:avLst/>
          </a:prstGeom>
          <a:blipFill dpi="0" rotWithShape="1">
            <a:blip r:embed="rId6"/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17" name="Oval 16" descr="Man with facial hair">
            <a:extLst>
              <a:ext uri="{FF2B5EF4-FFF2-40B4-BE49-F238E27FC236}">
                <a16:creationId xmlns:a16="http://schemas.microsoft.com/office/drawing/2014/main" id="{E1BCA476-829C-97B1-095F-D305D6DFC465}"/>
              </a:ext>
            </a:extLst>
          </p:cNvPr>
          <p:cNvSpPr/>
          <p:nvPr/>
        </p:nvSpPr>
        <p:spPr>
          <a:xfrm>
            <a:off x="5497208" y="2236209"/>
            <a:ext cx="1197584" cy="1055900"/>
          </a:xfrm>
          <a:prstGeom prst="ellipse">
            <a:avLst/>
          </a:prstGeom>
          <a:blipFill dpi="0" rotWithShape="1">
            <a:blip r:embed="rId7"/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386FCC4-E112-8525-5207-59CA2E4D0071}"/>
              </a:ext>
            </a:extLst>
          </p:cNvPr>
          <p:cNvCxnSpPr>
            <a:cxnSpLocks/>
            <a:stCxn id="16" idx="5"/>
            <a:endCxn id="6" idx="2"/>
          </p:cNvCxnSpPr>
          <p:nvPr/>
        </p:nvCxnSpPr>
        <p:spPr>
          <a:xfrm>
            <a:off x="3604101" y="4421055"/>
            <a:ext cx="1893107" cy="82426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FCC9A9B-AB90-5601-7431-489D050E1029}"/>
              </a:ext>
            </a:extLst>
          </p:cNvPr>
          <p:cNvCxnSpPr>
            <a:cxnSpLocks/>
            <a:stCxn id="16" idx="7"/>
          </p:cNvCxnSpPr>
          <p:nvPr/>
        </p:nvCxnSpPr>
        <p:spPr>
          <a:xfrm flipV="1">
            <a:off x="3604101" y="2871416"/>
            <a:ext cx="1893107" cy="80300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85044CBE-13CB-3DE1-88EE-C0D3015D2ECE}"/>
              </a:ext>
            </a:extLst>
          </p:cNvPr>
          <p:cNvCxnSpPr>
            <a:cxnSpLocks/>
            <a:stCxn id="3" idx="3"/>
            <a:endCxn id="6" idx="6"/>
          </p:cNvCxnSpPr>
          <p:nvPr/>
        </p:nvCxnSpPr>
        <p:spPr>
          <a:xfrm flipH="1">
            <a:off x="6694792" y="4420278"/>
            <a:ext cx="1790747" cy="82504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232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16" grpId="0" animBg="1"/>
      <p:bldP spid="1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rmAutofit fontScale="90000"/>
          </a:bodyPr>
          <a:lstStyle/>
          <a:p>
            <a:r>
              <a:rPr lang="en-PH" b="1" dirty="0"/>
              <a:t>Disconnected Graph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</a:rPr>
              <a:t>CCALCOMP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44037F-B658-D82C-5DCA-53E8AA1493D7}"/>
              </a:ext>
            </a:extLst>
          </p:cNvPr>
          <p:cNvSpPr txBox="1">
            <a:spLocks/>
          </p:cNvSpPr>
          <p:nvPr/>
        </p:nvSpPr>
        <p:spPr>
          <a:xfrm>
            <a:off x="1524000" y="1516449"/>
            <a:ext cx="9144000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500" dirty="0"/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500" i="0" dirty="0">
              <a:effectLst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500" dirty="0"/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500" dirty="0"/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500" dirty="0"/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500" dirty="0"/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500" dirty="0"/>
          </a:p>
        </p:txBody>
      </p:sp>
      <p:sp>
        <p:nvSpPr>
          <p:cNvPr id="3" name="Oval 2" descr="Man with facial hair">
            <a:extLst>
              <a:ext uri="{FF2B5EF4-FFF2-40B4-BE49-F238E27FC236}">
                <a16:creationId xmlns:a16="http://schemas.microsoft.com/office/drawing/2014/main" id="{7833B1D3-CBC2-915E-14FF-145B286C3660}"/>
              </a:ext>
            </a:extLst>
          </p:cNvPr>
          <p:cNvSpPr/>
          <p:nvPr/>
        </p:nvSpPr>
        <p:spPr>
          <a:xfrm>
            <a:off x="8310157" y="3519011"/>
            <a:ext cx="1197584" cy="1055900"/>
          </a:xfrm>
          <a:prstGeom prst="ellipse">
            <a:avLst/>
          </a:prstGeom>
          <a:blipFill dpi="0" rotWithShape="1">
            <a:blip r:embed="rId4"/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6" name="Oval 5" descr="Man with facial hair">
            <a:extLst>
              <a:ext uri="{FF2B5EF4-FFF2-40B4-BE49-F238E27FC236}">
                <a16:creationId xmlns:a16="http://schemas.microsoft.com/office/drawing/2014/main" id="{EB7364CF-B1CE-7C7D-268C-4739F8715C60}"/>
              </a:ext>
            </a:extLst>
          </p:cNvPr>
          <p:cNvSpPr/>
          <p:nvPr/>
        </p:nvSpPr>
        <p:spPr>
          <a:xfrm>
            <a:off x="5497208" y="4717370"/>
            <a:ext cx="1197584" cy="1055900"/>
          </a:xfrm>
          <a:prstGeom prst="ellipse">
            <a:avLst/>
          </a:prstGeom>
          <a:blipFill dpi="0" rotWithShape="1">
            <a:blip r:embed="rId5"/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E5F9C4-64EE-6D7D-0046-AB83926E53C7}"/>
              </a:ext>
            </a:extLst>
          </p:cNvPr>
          <p:cNvSpPr txBox="1"/>
          <p:nvPr/>
        </p:nvSpPr>
        <p:spPr>
          <a:xfrm>
            <a:off x="1253286" y="1451275"/>
            <a:ext cx="1052703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3000" b="0" i="0" dirty="0">
                <a:solidFill>
                  <a:srgbClr val="273239"/>
                </a:solidFill>
                <a:effectLst/>
                <a:latin typeface="+mj-lt"/>
              </a:rPr>
              <a:t> A graph in which at least one node is not reachable from a node.</a:t>
            </a:r>
            <a:endParaRPr lang="en-PH" sz="3000" dirty="0">
              <a:latin typeface="+mj-lt"/>
            </a:endParaRPr>
          </a:p>
        </p:txBody>
      </p:sp>
      <p:sp>
        <p:nvSpPr>
          <p:cNvPr id="16" name="Oval 15" descr="Man with facial hair">
            <a:extLst>
              <a:ext uri="{FF2B5EF4-FFF2-40B4-BE49-F238E27FC236}">
                <a16:creationId xmlns:a16="http://schemas.microsoft.com/office/drawing/2014/main" id="{B23EC308-470E-635D-1E58-304324FFB81C}"/>
              </a:ext>
            </a:extLst>
          </p:cNvPr>
          <p:cNvSpPr/>
          <p:nvPr/>
        </p:nvSpPr>
        <p:spPr>
          <a:xfrm>
            <a:off x="2581899" y="3519788"/>
            <a:ext cx="1197584" cy="1055900"/>
          </a:xfrm>
          <a:prstGeom prst="ellipse">
            <a:avLst/>
          </a:prstGeom>
          <a:blipFill dpi="0" rotWithShape="1">
            <a:blip r:embed="rId6"/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17" name="Oval 16" descr="Man with facial hair">
            <a:extLst>
              <a:ext uri="{FF2B5EF4-FFF2-40B4-BE49-F238E27FC236}">
                <a16:creationId xmlns:a16="http://schemas.microsoft.com/office/drawing/2014/main" id="{E1BCA476-829C-97B1-095F-D305D6DFC465}"/>
              </a:ext>
            </a:extLst>
          </p:cNvPr>
          <p:cNvSpPr/>
          <p:nvPr/>
        </p:nvSpPr>
        <p:spPr>
          <a:xfrm>
            <a:off x="5497208" y="2236209"/>
            <a:ext cx="1197584" cy="1055900"/>
          </a:xfrm>
          <a:prstGeom prst="ellipse">
            <a:avLst/>
          </a:prstGeom>
          <a:blipFill dpi="0" rotWithShape="1">
            <a:blip r:embed="rId7"/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FCC9A9B-AB90-5601-7431-489D050E1029}"/>
              </a:ext>
            </a:extLst>
          </p:cNvPr>
          <p:cNvCxnSpPr>
            <a:cxnSpLocks/>
            <a:stCxn id="16" idx="7"/>
          </p:cNvCxnSpPr>
          <p:nvPr/>
        </p:nvCxnSpPr>
        <p:spPr>
          <a:xfrm flipV="1">
            <a:off x="3604101" y="2871416"/>
            <a:ext cx="1893107" cy="80300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85044CBE-13CB-3DE1-88EE-C0D3015D2ECE}"/>
              </a:ext>
            </a:extLst>
          </p:cNvPr>
          <p:cNvCxnSpPr>
            <a:cxnSpLocks/>
            <a:stCxn id="3" idx="2"/>
            <a:endCxn id="6" idx="7"/>
          </p:cNvCxnSpPr>
          <p:nvPr/>
        </p:nvCxnSpPr>
        <p:spPr>
          <a:xfrm flipH="1">
            <a:off x="6519410" y="4046961"/>
            <a:ext cx="1790747" cy="82504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5689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16" grpId="0" animBg="1"/>
      <p:bldP spid="1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rmAutofit fontScale="90000"/>
          </a:bodyPr>
          <a:lstStyle/>
          <a:p>
            <a:r>
              <a:rPr lang="en-PH" b="1" dirty="0"/>
              <a:t>Complete Graph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</a:rPr>
              <a:t>CCALCOMP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44037F-B658-D82C-5DCA-53E8AA1493D7}"/>
              </a:ext>
            </a:extLst>
          </p:cNvPr>
          <p:cNvSpPr txBox="1">
            <a:spLocks/>
          </p:cNvSpPr>
          <p:nvPr/>
        </p:nvSpPr>
        <p:spPr>
          <a:xfrm>
            <a:off x="1524000" y="1516449"/>
            <a:ext cx="9144000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500" dirty="0"/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500" i="0" dirty="0">
              <a:effectLst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500" dirty="0"/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500" dirty="0"/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500" dirty="0"/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500" dirty="0"/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500" dirty="0"/>
          </a:p>
        </p:txBody>
      </p:sp>
      <p:sp>
        <p:nvSpPr>
          <p:cNvPr id="3" name="Oval 2" descr="Man with facial hair">
            <a:extLst>
              <a:ext uri="{FF2B5EF4-FFF2-40B4-BE49-F238E27FC236}">
                <a16:creationId xmlns:a16="http://schemas.microsoft.com/office/drawing/2014/main" id="{7833B1D3-CBC2-915E-14FF-145B286C3660}"/>
              </a:ext>
            </a:extLst>
          </p:cNvPr>
          <p:cNvSpPr/>
          <p:nvPr/>
        </p:nvSpPr>
        <p:spPr>
          <a:xfrm>
            <a:off x="8310157" y="3519011"/>
            <a:ext cx="1197584" cy="1055900"/>
          </a:xfrm>
          <a:prstGeom prst="ellipse">
            <a:avLst/>
          </a:prstGeom>
          <a:blipFill dpi="0" rotWithShape="1">
            <a:blip r:embed="rId4"/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6" name="Oval 5" descr="Man with facial hair">
            <a:extLst>
              <a:ext uri="{FF2B5EF4-FFF2-40B4-BE49-F238E27FC236}">
                <a16:creationId xmlns:a16="http://schemas.microsoft.com/office/drawing/2014/main" id="{EB7364CF-B1CE-7C7D-268C-4739F8715C60}"/>
              </a:ext>
            </a:extLst>
          </p:cNvPr>
          <p:cNvSpPr/>
          <p:nvPr/>
        </p:nvSpPr>
        <p:spPr>
          <a:xfrm>
            <a:off x="5497208" y="4717370"/>
            <a:ext cx="1197584" cy="1055900"/>
          </a:xfrm>
          <a:prstGeom prst="ellipse">
            <a:avLst/>
          </a:prstGeom>
          <a:blipFill dpi="0" rotWithShape="1">
            <a:blip r:embed="rId5"/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A298A14-CFC6-3335-D32B-8EA9701F96B6}"/>
              </a:ext>
            </a:extLst>
          </p:cNvPr>
          <p:cNvCxnSpPr>
            <a:cxnSpLocks/>
            <a:stCxn id="17" idx="6"/>
            <a:endCxn id="3" idx="1"/>
          </p:cNvCxnSpPr>
          <p:nvPr/>
        </p:nvCxnSpPr>
        <p:spPr>
          <a:xfrm>
            <a:off x="6694792" y="2764159"/>
            <a:ext cx="1790747" cy="90948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4E5F9C4-64EE-6D7D-0046-AB83926E53C7}"/>
              </a:ext>
            </a:extLst>
          </p:cNvPr>
          <p:cNvSpPr txBox="1"/>
          <p:nvPr/>
        </p:nvSpPr>
        <p:spPr>
          <a:xfrm>
            <a:off x="1253286" y="1451275"/>
            <a:ext cx="994363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3000" b="0" i="0" dirty="0">
                <a:solidFill>
                  <a:srgbClr val="273239"/>
                </a:solidFill>
                <a:effectLst/>
                <a:latin typeface="+mj-lt"/>
              </a:rPr>
              <a:t> A graph in which each node has edges to all other nodes</a:t>
            </a:r>
            <a:endParaRPr lang="en-PH" sz="3000" dirty="0">
              <a:latin typeface="+mj-lt"/>
            </a:endParaRPr>
          </a:p>
        </p:txBody>
      </p:sp>
      <p:sp>
        <p:nvSpPr>
          <p:cNvPr id="16" name="Oval 15" descr="Man with facial hair">
            <a:extLst>
              <a:ext uri="{FF2B5EF4-FFF2-40B4-BE49-F238E27FC236}">
                <a16:creationId xmlns:a16="http://schemas.microsoft.com/office/drawing/2014/main" id="{B23EC308-470E-635D-1E58-304324FFB81C}"/>
              </a:ext>
            </a:extLst>
          </p:cNvPr>
          <p:cNvSpPr/>
          <p:nvPr/>
        </p:nvSpPr>
        <p:spPr>
          <a:xfrm>
            <a:off x="2581899" y="3519788"/>
            <a:ext cx="1197584" cy="1055900"/>
          </a:xfrm>
          <a:prstGeom prst="ellipse">
            <a:avLst/>
          </a:prstGeom>
          <a:blipFill dpi="0" rotWithShape="1">
            <a:blip r:embed="rId6"/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17" name="Oval 16" descr="Man with facial hair">
            <a:extLst>
              <a:ext uri="{FF2B5EF4-FFF2-40B4-BE49-F238E27FC236}">
                <a16:creationId xmlns:a16="http://schemas.microsoft.com/office/drawing/2014/main" id="{E1BCA476-829C-97B1-095F-D305D6DFC465}"/>
              </a:ext>
            </a:extLst>
          </p:cNvPr>
          <p:cNvSpPr/>
          <p:nvPr/>
        </p:nvSpPr>
        <p:spPr>
          <a:xfrm>
            <a:off x="5497208" y="2236209"/>
            <a:ext cx="1197584" cy="1055900"/>
          </a:xfrm>
          <a:prstGeom prst="ellipse">
            <a:avLst/>
          </a:prstGeom>
          <a:blipFill dpi="0" rotWithShape="1">
            <a:blip r:embed="rId7"/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386FCC4-E112-8525-5207-59CA2E4D0071}"/>
              </a:ext>
            </a:extLst>
          </p:cNvPr>
          <p:cNvCxnSpPr>
            <a:cxnSpLocks/>
            <a:stCxn id="16" idx="5"/>
            <a:endCxn id="6" idx="2"/>
          </p:cNvCxnSpPr>
          <p:nvPr/>
        </p:nvCxnSpPr>
        <p:spPr>
          <a:xfrm>
            <a:off x="3604101" y="4421055"/>
            <a:ext cx="1893107" cy="82426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FCC9A9B-AB90-5601-7431-489D050E1029}"/>
              </a:ext>
            </a:extLst>
          </p:cNvPr>
          <p:cNvCxnSpPr>
            <a:cxnSpLocks/>
            <a:stCxn id="16" idx="7"/>
          </p:cNvCxnSpPr>
          <p:nvPr/>
        </p:nvCxnSpPr>
        <p:spPr>
          <a:xfrm flipV="1">
            <a:off x="3604101" y="2871416"/>
            <a:ext cx="1893107" cy="80300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85044CBE-13CB-3DE1-88EE-C0D3015D2ECE}"/>
              </a:ext>
            </a:extLst>
          </p:cNvPr>
          <p:cNvCxnSpPr>
            <a:cxnSpLocks/>
            <a:stCxn id="3" idx="3"/>
            <a:endCxn id="6" idx="6"/>
          </p:cNvCxnSpPr>
          <p:nvPr/>
        </p:nvCxnSpPr>
        <p:spPr>
          <a:xfrm flipH="1">
            <a:off x="6694792" y="4420278"/>
            <a:ext cx="1790747" cy="82504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497A531-FE5E-A69D-A9D8-7A37BA8D87A8}"/>
              </a:ext>
            </a:extLst>
          </p:cNvPr>
          <p:cNvCxnSpPr>
            <a:cxnSpLocks/>
            <a:stCxn id="16" idx="6"/>
            <a:endCxn id="3" idx="2"/>
          </p:cNvCxnSpPr>
          <p:nvPr/>
        </p:nvCxnSpPr>
        <p:spPr>
          <a:xfrm flipV="1">
            <a:off x="3779483" y="4046961"/>
            <a:ext cx="4530674" cy="77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2D649C6-8E1A-BA5C-3691-59334F7DF0B7}"/>
              </a:ext>
            </a:extLst>
          </p:cNvPr>
          <p:cNvCxnSpPr>
            <a:cxnSpLocks/>
            <a:stCxn id="17" idx="4"/>
            <a:endCxn id="6" idx="0"/>
          </p:cNvCxnSpPr>
          <p:nvPr/>
        </p:nvCxnSpPr>
        <p:spPr>
          <a:xfrm>
            <a:off x="6096000" y="3292109"/>
            <a:ext cx="0" cy="142526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7582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16" grpId="0" animBg="1"/>
      <p:bldP spid="1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rmAutofit fontScale="90000"/>
          </a:bodyPr>
          <a:lstStyle/>
          <a:p>
            <a:r>
              <a:rPr lang="en-PH" b="1" dirty="0"/>
              <a:t>Weighted Graph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</a:rPr>
              <a:t>CCALCOMP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44037F-B658-D82C-5DCA-53E8AA1493D7}"/>
              </a:ext>
            </a:extLst>
          </p:cNvPr>
          <p:cNvSpPr txBox="1">
            <a:spLocks/>
          </p:cNvSpPr>
          <p:nvPr/>
        </p:nvSpPr>
        <p:spPr>
          <a:xfrm>
            <a:off x="1524000" y="1516449"/>
            <a:ext cx="9144000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500" dirty="0"/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500" i="0" dirty="0">
              <a:effectLst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500" dirty="0"/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500" dirty="0"/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500" dirty="0"/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500" dirty="0"/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500" dirty="0"/>
          </a:p>
        </p:txBody>
      </p:sp>
      <p:sp>
        <p:nvSpPr>
          <p:cNvPr id="3" name="Oval 2" descr="Man with facial hair">
            <a:extLst>
              <a:ext uri="{FF2B5EF4-FFF2-40B4-BE49-F238E27FC236}">
                <a16:creationId xmlns:a16="http://schemas.microsoft.com/office/drawing/2014/main" id="{7833B1D3-CBC2-915E-14FF-145B286C3660}"/>
              </a:ext>
            </a:extLst>
          </p:cNvPr>
          <p:cNvSpPr/>
          <p:nvPr/>
        </p:nvSpPr>
        <p:spPr>
          <a:xfrm>
            <a:off x="8310157" y="3519011"/>
            <a:ext cx="1197584" cy="1055900"/>
          </a:xfrm>
          <a:prstGeom prst="ellipse">
            <a:avLst/>
          </a:prstGeom>
          <a:blipFill dpi="0" rotWithShape="1">
            <a:blip r:embed="rId4"/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6" name="Oval 5" descr="Man with facial hair">
            <a:extLst>
              <a:ext uri="{FF2B5EF4-FFF2-40B4-BE49-F238E27FC236}">
                <a16:creationId xmlns:a16="http://schemas.microsoft.com/office/drawing/2014/main" id="{EB7364CF-B1CE-7C7D-268C-4739F8715C60}"/>
              </a:ext>
            </a:extLst>
          </p:cNvPr>
          <p:cNvSpPr/>
          <p:nvPr/>
        </p:nvSpPr>
        <p:spPr>
          <a:xfrm>
            <a:off x="5497208" y="4717370"/>
            <a:ext cx="1197584" cy="1055900"/>
          </a:xfrm>
          <a:prstGeom prst="ellipse">
            <a:avLst/>
          </a:prstGeom>
          <a:blipFill dpi="0" rotWithShape="1">
            <a:blip r:embed="rId5"/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E5F9C4-64EE-6D7D-0046-AB83926E53C7}"/>
              </a:ext>
            </a:extLst>
          </p:cNvPr>
          <p:cNvSpPr txBox="1"/>
          <p:nvPr/>
        </p:nvSpPr>
        <p:spPr>
          <a:xfrm>
            <a:off x="1253286" y="1297770"/>
            <a:ext cx="99436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just">
              <a:buNone/>
            </a:pPr>
            <a:r>
              <a:rPr lang="en-PH" sz="2400" dirty="0"/>
              <a:t>In a weighted graph, </a:t>
            </a:r>
            <a:r>
              <a:rPr lang="en-PH" sz="2400" b="1" dirty="0"/>
              <a:t>each edge is assigned with some value </a:t>
            </a:r>
            <a:r>
              <a:rPr lang="en-PH" sz="2400" dirty="0"/>
              <a:t>such as length or weight. The weight of an edge </a:t>
            </a:r>
            <a:r>
              <a:rPr lang="en-PH" sz="2400" i="1" dirty="0"/>
              <a:t>e</a:t>
            </a:r>
            <a:r>
              <a:rPr lang="en-PH" sz="2400" dirty="0"/>
              <a:t> must be a positive (+) value indicating the cost of traversing the edge.</a:t>
            </a:r>
          </a:p>
        </p:txBody>
      </p:sp>
      <p:sp>
        <p:nvSpPr>
          <p:cNvPr id="16" name="Oval 15" descr="Man with facial hair">
            <a:extLst>
              <a:ext uri="{FF2B5EF4-FFF2-40B4-BE49-F238E27FC236}">
                <a16:creationId xmlns:a16="http://schemas.microsoft.com/office/drawing/2014/main" id="{B23EC308-470E-635D-1E58-304324FFB81C}"/>
              </a:ext>
            </a:extLst>
          </p:cNvPr>
          <p:cNvSpPr/>
          <p:nvPr/>
        </p:nvSpPr>
        <p:spPr>
          <a:xfrm>
            <a:off x="2581899" y="3519788"/>
            <a:ext cx="1197584" cy="1055900"/>
          </a:xfrm>
          <a:prstGeom prst="ellipse">
            <a:avLst/>
          </a:prstGeom>
          <a:blipFill dpi="0" rotWithShape="1">
            <a:blip r:embed="rId6"/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17" name="Oval 16" descr="Man with facial hair">
            <a:extLst>
              <a:ext uri="{FF2B5EF4-FFF2-40B4-BE49-F238E27FC236}">
                <a16:creationId xmlns:a16="http://schemas.microsoft.com/office/drawing/2014/main" id="{E1BCA476-829C-97B1-095F-D305D6DFC465}"/>
              </a:ext>
            </a:extLst>
          </p:cNvPr>
          <p:cNvSpPr/>
          <p:nvPr/>
        </p:nvSpPr>
        <p:spPr>
          <a:xfrm>
            <a:off x="5497208" y="2236209"/>
            <a:ext cx="1197584" cy="1055900"/>
          </a:xfrm>
          <a:prstGeom prst="ellipse">
            <a:avLst/>
          </a:prstGeom>
          <a:blipFill dpi="0" rotWithShape="1">
            <a:blip r:embed="rId7"/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FCC9A9B-AB90-5601-7431-489D050E1029}"/>
              </a:ext>
            </a:extLst>
          </p:cNvPr>
          <p:cNvCxnSpPr>
            <a:cxnSpLocks/>
            <a:stCxn id="16" idx="7"/>
          </p:cNvCxnSpPr>
          <p:nvPr/>
        </p:nvCxnSpPr>
        <p:spPr>
          <a:xfrm flipV="1">
            <a:off x="3604101" y="2871416"/>
            <a:ext cx="1893107" cy="803005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85044CBE-13CB-3DE1-88EE-C0D3015D2ECE}"/>
              </a:ext>
            </a:extLst>
          </p:cNvPr>
          <p:cNvCxnSpPr>
            <a:cxnSpLocks/>
            <a:stCxn id="6" idx="6"/>
            <a:endCxn id="3" idx="3"/>
          </p:cNvCxnSpPr>
          <p:nvPr/>
        </p:nvCxnSpPr>
        <p:spPr>
          <a:xfrm flipV="1">
            <a:off x="6694792" y="4420278"/>
            <a:ext cx="1790747" cy="825042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2D649C6-8E1A-BA5C-3691-59334F7DF0B7}"/>
              </a:ext>
            </a:extLst>
          </p:cNvPr>
          <p:cNvCxnSpPr>
            <a:cxnSpLocks/>
            <a:stCxn id="17" idx="4"/>
            <a:endCxn id="6" idx="0"/>
          </p:cNvCxnSpPr>
          <p:nvPr/>
        </p:nvCxnSpPr>
        <p:spPr>
          <a:xfrm>
            <a:off x="6096000" y="3292109"/>
            <a:ext cx="0" cy="1425261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40BF229-6224-9AFE-9CEC-BF7EEC261366}"/>
              </a:ext>
            </a:extLst>
          </p:cNvPr>
          <p:cNvSpPr txBox="1"/>
          <p:nvPr/>
        </p:nvSpPr>
        <p:spPr>
          <a:xfrm>
            <a:off x="4177739" y="3010407"/>
            <a:ext cx="3729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just">
              <a:buNone/>
            </a:pPr>
            <a:r>
              <a:rPr lang="en-PH" sz="1800" b="1" dirty="0"/>
              <a:t>5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B679173-F0BD-2E9D-48B1-4C67CC783E68}"/>
              </a:ext>
            </a:extLst>
          </p:cNvPr>
          <p:cNvSpPr txBox="1"/>
          <p:nvPr/>
        </p:nvSpPr>
        <p:spPr>
          <a:xfrm>
            <a:off x="5740093" y="3764822"/>
            <a:ext cx="3729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just">
              <a:buNone/>
            </a:pPr>
            <a:r>
              <a:rPr lang="en-PH" sz="1800" b="1" dirty="0"/>
              <a:t>3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BE0E591-7047-3C82-0BD0-60687F3DA0F5}"/>
              </a:ext>
            </a:extLst>
          </p:cNvPr>
          <p:cNvSpPr txBox="1"/>
          <p:nvPr/>
        </p:nvSpPr>
        <p:spPr>
          <a:xfrm>
            <a:off x="7371146" y="4497529"/>
            <a:ext cx="3729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just">
              <a:buNone/>
            </a:pPr>
            <a:r>
              <a:rPr lang="en-PH" b="1" dirty="0"/>
              <a:t>8</a:t>
            </a:r>
            <a:endParaRPr lang="en-PH" sz="1800" b="1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462F531-F480-65D6-A9D6-DD99F70B5FBB}"/>
              </a:ext>
            </a:extLst>
          </p:cNvPr>
          <p:cNvCxnSpPr>
            <a:cxnSpLocks/>
            <a:stCxn id="17" idx="6"/>
            <a:endCxn id="3" idx="1"/>
          </p:cNvCxnSpPr>
          <p:nvPr/>
        </p:nvCxnSpPr>
        <p:spPr>
          <a:xfrm>
            <a:off x="6694792" y="2764159"/>
            <a:ext cx="1790747" cy="909485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D2A5F7D2-07C6-9050-E823-9BE388E479BE}"/>
              </a:ext>
            </a:extLst>
          </p:cNvPr>
          <p:cNvSpPr txBox="1"/>
          <p:nvPr/>
        </p:nvSpPr>
        <p:spPr>
          <a:xfrm>
            <a:off x="7454888" y="2780350"/>
            <a:ext cx="4374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just">
              <a:buNone/>
            </a:pPr>
            <a:r>
              <a:rPr lang="en-PH" sz="1800" b="1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466982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16" grpId="0" animBg="1"/>
      <p:bldP spid="17" grpId="0" animBg="1"/>
      <p:bldP spid="11" grpId="0"/>
      <p:bldP spid="18" grpId="0"/>
      <p:bldP spid="19" grpId="0"/>
      <p:bldP spid="2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</a:rPr>
              <a:t>CCALCOMP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44037F-B658-D82C-5DCA-53E8AA1493D7}"/>
              </a:ext>
            </a:extLst>
          </p:cNvPr>
          <p:cNvSpPr txBox="1">
            <a:spLocks/>
          </p:cNvSpPr>
          <p:nvPr/>
        </p:nvSpPr>
        <p:spPr>
          <a:xfrm>
            <a:off x="1524000" y="1516449"/>
            <a:ext cx="9144000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500" dirty="0"/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500" i="0" dirty="0">
              <a:effectLst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500" dirty="0"/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500" dirty="0"/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500" dirty="0"/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500" dirty="0"/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500" dirty="0"/>
          </a:p>
        </p:txBody>
      </p:sp>
      <p:sp>
        <p:nvSpPr>
          <p:cNvPr id="15" name="Title 3">
            <a:extLst>
              <a:ext uri="{FF2B5EF4-FFF2-40B4-BE49-F238E27FC236}">
                <a16:creationId xmlns:a16="http://schemas.microsoft.com/office/drawing/2014/main" id="{8B771C9B-0D72-0CE7-1DDA-02037D5E9008}"/>
              </a:ext>
            </a:extLst>
          </p:cNvPr>
          <p:cNvSpPr txBox="1">
            <a:spLocks/>
          </p:cNvSpPr>
          <p:nvPr/>
        </p:nvSpPr>
        <p:spPr>
          <a:xfrm>
            <a:off x="570914" y="324129"/>
            <a:ext cx="10515600" cy="58285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latin typeface="+mn-lt"/>
              </a:rPr>
              <a:t>Network architecture and operations</a:t>
            </a:r>
          </a:p>
        </p:txBody>
      </p:sp>
      <p:pic>
        <p:nvPicPr>
          <p:cNvPr id="18" name="Picture 2" descr="Image result for network graphs">
            <a:extLst>
              <a:ext uri="{FF2B5EF4-FFF2-40B4-BE49-F238E27FC236}">
                <a16:creationId xmlns:a16="http://schemas.microsoft.com/office/drawing/2014/main" id="{CE67F1A4-DEAA-2F13-249D-D7C7E0726E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2579" y="1050302"/>
            <a:ext cx="6366742" cy="4695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57113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</a:rPr>
              <a:t>CCALCOMP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44037F-B658-D82C-5DCA-53E8AA1493D7}"/>
              </a:ext>
            </a:extLst>
          </p:cNvPr>
          <p:cNvSpPr txBox="1">
            <a:spLocks/>
          </p:cNvSpPr>
          <p:nvPr/>
        </p:nvSpPr>
        <p:spPr>
          <a:xfrm>
            <a:off x="1524000" y="1516449"/>
            <a:ext cx="9144000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500" dirty="0"/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500" i="0" dirty="0">
              <a:effectLst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500" dirty="0"/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500" dirty="0"/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500" dirty="0"/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500" dirty="0"/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500" dirty="0"/>
          </a:p>
        </p:txBody>
      </p:sp>
      <p:pic>
        <p:nvPicPr>
          <p:cNvPr id="6" name="Picture 4" descr="Abhimanu Kumar's Web">
            <a:extLst>
              <a:ext uri="{FF2B5EF4-FFF2-40B4-BE49-F238E27FC236}">
                <a16:creationId xmlns:a16="http://schemas.microsoft.com/office/drawing/2014/main" id="{6BBBCE4D-46A9-C32D-42B0-A839A046B7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1387" y="1119570"/>
            <a:ext cx="5249226" cy="461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3">
            <a:extLst>
              <a:ext uri="{FF2B5EF4-FFF2-40B4-BE49-F238E27FC236}">
                <a16:creationId xmlns:a16="http://schemas.microsoft.com/office/drawing/2014/main" id="{577D8F27-B470-6B49-98FE-95FB27BD9D64}"/>
              </a:ext>
            </a:extLst>
          </p:cNvPr>
          <p:cNvSpPr txBox="1">
            <a:spLocks/>
          </p:cNvSpPr>
          <p:nvPr/>
        </p:nvSpPr>
        <p:spPr>
          <a:xfrm>
            <a:off x="570914" y="324129"/>
            <a:ext cx="10515600" cy="58285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latin typeface="+mn-lt"/>
              </a:rPr>
              <a:t>Word nets</a:t>
            </a:r>
          </a:p>
        </p:txBody>
      </p:sp>
    </p:spTree>
    <p:extLst>
      <p:ext uri="{BB962C8B-B14F-4D97-AF65-F5344CB8AC3E}">
        <p14:creationId xmlns:p14="http://schemas.microsoft.com/office/powerpoint/2010/main" val="332064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</a:rPr>
              <a:t>CCALCOMP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44037F-B658-D82C-5DCA-53E8AA1493D7}"/>
              </a:ext>
            </a:extLst>
          </p:cNvPr>
          <p:cNvSpPr txBox="1">
            <a:spLocks/>
          </p:cNvSpPr>
          <p:nvPr/>
        </p:nvSpPr>
        <p:spPr>
          <a:xfrm>
            <a:off x="1524000" y="1516449"/>
            <a:ext cx="9144000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500" dirty="0"/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500" i="0" dirty="0">
              <a:effectLst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500" dirty="0"/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500" dirty="0"/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500" dirty="0"/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500" dirty="0"/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500" dirty="0"/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577D8F27-B470-6B49-98FE-95FB27BD9D64}"/>
              </a:ext>
            </a:extLst>
          </p:cNvPr>
          <p:cNvSpPr txBox="1">
            <a:spLocks/>
          </p:cNvSpPr>
          <p:nvPr/>
        </p:nvSpPr>
        <p:spPr>
          <a:xfrm>
            <a:off x="570914" y="324129"/>
            <a:ext cx="10515600" cy="58285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latin typeface="+mn-lt"/>
              </a:rPr>
              <a:t>Relationships of database entities</a:t>
            </a:r>
          </a:p>
        </p:txBody>
      </p:sp>
      <p:pic>
        <p:nvPicPr>
          <p:cNvPr id="2" name="Picture 2" descr="Image result for network graphs">
            <a:extLst>
              <a:ext uri="{FF2B5EF4-FFF2-40B4-BE49-F238E27FC236}">
                <a16:creationId xmlns:a16="http://schemas.microsoft.com/office/drawing/2014/main" id="{ABCCAA18-2E9F-3046-219C-A9319DEDB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1151" y="1644175"/>
            <a:ext cx="6917387" cy="3898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00018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</a:rPr>
              <a:t>CCALCOMP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44037F-B658-D82C-5DCA-53E8AA1493D7}"/>
              </a:ext>
            </a:extLst>
          </p:cNvPr>
          <p:cNvSpPr txBox="1">
            <a:spLocks/>
          </p:cNvSpPr>
          <p:nvPr/>
        </p:nvSpPr>
        <p:spPr>
          <a:xfrm>
            <a:off x="1524000" y="1516449"/>
            <a:ext cx="9144000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500" dirty="0"/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500" i="0" dirty="0">
              <a:effectLst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500" dirty="0"/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500" dirty="0"/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500" dirty="0"/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500" dirty="0"/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500" dirty="0"/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577D8F27-B470-6B49-98FE-95FB27BD9D64}"/>
              </a:ext>
            </a:extLst>
          </p:cNvPr>
          <p:cNvSpPr txBox="1">
            <a:spLocks/>
          </p:cNvSpPr>
          <p:nvPr/>
        </p:nvSpPr>
        <p:spPr>
          <a:xfrm>
            <a:off x="570914" y="324129"/>
            <a:ext cx="10515600" cy="58285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latin typeface="+mn-lt"/>
              </a:rPr>
              <a:t>Navigation Systems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84053C-527D-BC32-EAA8-8F30952084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3037" y="1337702"/>
            <a:ext cx="3798790" cy="44400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8E3DA46-C919-CFB2-152A-C3C8982D00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30241" y="1800005"/>
            <a:ext cx="5038725" cy="3286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2273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rmAutofit fontScale="90000"/>
          </a:bodyPr>
          <a:lstStyle/>
          <a:p>
            <a:r>
              <a:rPr lang="en-PH" b="1" dirty="0"/>
              <a:t>Graph Theory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</a:rPr>
              <a:t>CCALCOMP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8F01E5-9DD2-5DD7-64D3-82538770E359}"/>
              </a:ext>
            </a:extLst>
          </p:cNvPr>
          <p:cNvSpPr txBox="1"/>
          <p:nvPr/>
        </p:nvSpPr>
        <p:spPr>
          <a:xfrm>
            <a:off x="694944" y="1542211"/>
            <a:ext cx="1107033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2400" b="0" i="0" u="none" strike="noStrike" dirty="0">
                <a:effectLst/>
              </a:rPr>
              <a:t>In mathematics, graphs are a way to formally represent a network, which is basically just a collection of objects that are all interconnected.</a:t>
            </a:r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5585605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PH" b="1" dirty="0"/>
              <a:t>Graph Traversal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</a:rPr>
              <a:t>CCALCOMP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F5EF2EA6-98CD-25EF-69AC-1E72574C8B2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14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rmAutofit fontScale="90000"/>
          </a:bodyPr>
          <a:lstStyle/>
          <a:p>
            <a:r>
              <a:rPr lang="en-PH" b="1" dirty="0"/>
              <a:t>Graph Traversal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dirty="0">
                <a:solidFill>
                  <a:schemeClr val="tx1"/>
                </a:solidFill>
              </a:rPr>
              <a:t>CCALCOMP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44037F-B658-D82C-5DCA-53E8AA1493D7}"/>
              </a:ext>
            </a:extLst>
          </p:cNvPr>
          <p:cNvSpPr txBox="1">
            <a:spLocks/>
          </p:cNvSpPr>
          <p:nvPr/>
        </p:nvSpPr>
        <p:spPr>
          <a:xfrm>
            <a:off x="668867" y="1516449"/>
            <a:ext cx="10989733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l">
              <a:buFont typeface="Wingdings" pitchFamily="2" charset="2"/>
              <a:buChar char="§"/>
            </a:pPr>
            <a:r>
              <a:rPr lang="en-US" sz="2400" dirty="0">
                <a:latin typeface="+mn-lt"/>
              </a:rPr>
              <a:t>Graph search or traversal refers to the process of visiting or checking each vertex in a graph.</a:t>
            </a:r>
          </a:p>
          <a:p>
            <a:pPr marL="342900" indent="-342900" algn="l">
              <a:buFont typeface="Wingdings" pitchFamily="2" charset="2"/>
              <a:buChar char="§"/>
            </a:pPr>
            <a:endParaRPr lang="en-US" sz="2400" dirty="0">
              <a:latin typeface="+mn-lt"/>
            </a:endParaRPr>
          </a:p>
          <a:p>
            <a:pPr marL="342900" indent="-342900" algn="l">
              <a:buFont typeface="Wingdings" pitchFamily="2" charset="2"/>
              <a:buChar char="§"/>
            </a:pPr>
            <a:r>
              <a:rPr lang="en-US" sz="2400" dirty="0">
                <a:latin typeface="+mn-lt"/>
              </a:rPr>
              <a:t>Many graph applications need to visit the vertices of a graph in some specific order based on the graph’s topology. This is known as a graph traversal and is similar in concept to a tree traversal.</a:t>
            </a:r>
          </a:p>
          <a:p>
            <a:pPr marL="342900" indent="-342900" algn="l">
              <a:buFont typeface="Wingdings" pitchFamily="2" charset="2"/>
              <a:buChar char="§"/>
            </a:pPr>
            <a:endParaRPr lang="en-US" sz="2400" dirty="0">
              <a:latin typeface="+mn-lt"/>
            </a:endParaRPr>
          </a:p>
          <a:p>
            <a:pPr marL="342900" indent="-342900" algn="l">
              <a:buFont typeface="Wingdings" pitchFamily="2" charset="2"/>
              <a:buChar char="§"/>
            </a:pPr>
            <a:endParaRPr lang="en-US" sz="2400" dirty="0">
              <a:latin typeface="+mn-lt"/>
            </a:endParaRPr>
          </a:p>
          <a:p>
            <a:pPr marL="342900" indent="-342900" algn="l">
              <a:buFont typeface="Wingdings" pitchFamily="2" charset="2"/>
              <a:buChar char="§"/>
            </a:pPr>
            <a:endParaRPr lang="en-US" sz="2400" dirty="0">
              <a:latin typeface="+mn-lt"/>
            </a:endParaRPr>
          </a:p>
          <a:p>
            <a:pPr marL="342900" indent="-342900" algn="l">
              <a:buFont typeface="Wingdings" pitchFamily="2" charset="2"/>
              <a:buChar char="§"/>
            </a:pPr>
            <a:endParaRPr lang="en-US" sz="2400" dirty="0">
              <a:latin typeface="+mn-lt"/>
            </a:endParaRPr>
          </a:p>
          <a:p>
            <a:pPr marL="342900" indent="-342900" algn="l">
              <a:buFont typeface="Wingdings" pitchFamily="2" charset="2"/>
              <a:buChar char="§"/>
            </a:pPr>
            <a:endParaRPr lang="en-US" sz="2400" dirty="0">
              <a:latin typeface="+mn-lt"/>
            </a:endParaRPr>
          </a:p>
          <a:p>
            <a:pPr marL="342900" indent="-342900" algn="l">
              <a:buFont typeface="Wingdings" pitchFamily="2" charset="2"/>
              <a:buChar char="§"/>
            </a:pPr>
            <a:endParaRPr lang="en-US" sz="2400" dirty="0">
              <a:latin typeface="+mn-lt"/>
            </a:endParaRPr>
          </a:p>
          <a:p>
            <a:pPr marL="342900" indent="-342900" algn="l">
              <a:buFont typeface="Wingdings" pitchFamily="2" charset="2"/>
              <a:buChar char="§"/>
            </a:pPr>
            <a:endParaRPr lang="en-US" sz="2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119930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rmAutofit fontScale="90000"/>
          </a:bodyPr>
          <a:lstStyle/>
          <a:p>
            <a:r>
              <a:rPr lang="en-PH" b="1" dirty="0"/>
              <a:t>Graph Traversal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dirty="0">
                <a:solidFill>
                  <a:schemeClr val="tx1"/>
                </a:solidFill>
              </a:rPr>
              <a:t>CCALCOMP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44037F-B658-D82C-5DCA-53E8AA1493D7}"/>
              </a:ext>
            </a:extLst>
          </p:cNvPr>
          <p:cNvSpPr txBox="1">
            <a:spLocks/>
          </p:cNvSpPr>
          <p:nvPr/>
        </p:nvSpPr>
        <p:spPr>
          <a:xfrm>
            <a:off x="1524000" y="4748063"/>
            <a:ext cx="3942522" cy="71845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500" dirty="0">
                <a:latin typeface="+mn-lt"/>
              </a:rPr>
              <a:t>Breadth First Search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DFC0FD-FFE6-8D3E-822F-A9C62E5B831A}"/>
              </a:ext>
            </a:extLst>
          </p:cNvPr>
          <p:cNvSpPr txBox="1"/>
          <p:nvPr/>
        </p:nvSpPr>
        <p:spPr>
          <a:xfrm>
            <a:off x="6784746" y="4850969"/>
            <a:ext cx="3562626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3400" dirty="0"/>
              <a:t>Depth First Search</a:t>
            </a:r>
          </a:p>
        </p:txBody>
      </p:sp>
      <p:pic>
        <p:nvPicPr>
          <p:cNvPr id="9" name="Picture 8" descr="A diagram of a network&#10;&#10;Description automatically generated">
            <a:extLst>
              <a:ext uri="{FF2B5EF4-FFF2-40B4-BE49-F238E27FC236}">
                <a16:creationId xmlns:a16="http://schemas.microsoft.com/office/drawing/2014/main" id="{A3E038C3-7770-FA54-5BC8-4B7ADC68E8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5480" y="1573063"/>
            <a:ext cx="3175000" cy="3175000"/>
          </a:xfrm>
          <a:prstGeom prst="rect">
            <a:avLst/>
          </a:prstGeom>
        </p:spPr>
      </p:pic>
      <p:pic>
        <p:nvPicPr>
          <p:cNvPr id="11" name="Picture 10" descr="A diagram of a network&#10;&#10;Description automatically generated">
            <a:extLst>
              <a:ext uri="{FF2B5EF4-FFF2-40B4-BE49-F238E27FC236}">
                <a16:creationId xmlns:a16="http://schemas.microsoft.com/office/drawing/2014/main" id="{A47B5E48-182A-D80E-578B-7CCF0AD75C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5421" y="1591020"/>
            <a:ext cx="3175000" cy="31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6193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rmAutofit fontScale="90000"/>
          </a:bodyPr>
          <a:lstStyle/>
          <a:p>
            <a:r>
              <a:rPr lang="en-PH" b="1" dirty="0"/>
              <a:t>Breadth First Search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dirty="0">
                <a:solidFill>
                  <a:schemeClr val="tx1"/>
                </a:solidFill>
              </a:rPr>
              <a:t>CCALCOMP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44037F-B658-D82C-5DCA-53E8AA1493D7}"/>
              </a:ext>
            </a:extLst>
          </p:cNvPr>
          <p:cNvSpPr txBox="1">
            <a:spLocks/>
          </p:cNvSpPr>
          <p:nvPr/>
        </p:nvSpPr>
        <p:spPr>
          <a:xfrm>
            <a:off x="618066" y="1592941"/>
            <a:ext cx="5020733" cy="349563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buFont typeface="+mj-lt"/>
              <a:buAutoNum type="arabicPeriod"/>
            </a:pPr>
            <a:r>
              <a:rPr lang="en-US" sz="2100" b="0" i="0" dirty="0">
                <a:effectLst/>
                <a:latin typeface="+mn-lt"/>
              </a:rPr>
              <a:t>Start by putting any one of the graph's vertices at the back of a queue.</a:t>
            </a:r>
          </a:p>
          <a:p>
            <a:pPr marL="457200" indent="-457200" algn="l">
              <a:buFont typeface="+mj-lt"/>
              <a:buAutoNum type="arabicPeriod"/>
            </a:pPr>
            <a:endParaRPr lang="en-US" sz="2100" b="0" i="0" dirty="0">
              <a:effectLst/>
              <a:latin typeface="+mn-lt"/>
            </a:endParaRPr>
          </a:p>
          <a:p>
            <a:pPr marL="457200" indent="-457200" algn="l">
              <a:buFont typeface="+mj-lt"/>
              <a:buAutoNum type="arabicPeriod"/>
            </a:pPr>
            <a:r>
              <a:rPr lang="en-US" sz="2100" b="0" i="0" dirty="0">
                <a:effectLst/>
                <a:latin typeface="+mn-lt"/>
              </a:rPr>
              <a:t>Take the front item of the queue and add it to the visited list.</a:t>
            </a:r>
          </a:p>
          <a:p>
            <a:pPr marL="457200" indent="-457200" algn="l">
              <a:buFont typeface="+mj-lt"/>
              <a:buAutoNum type="arabicPeriod"/>
            </a:pPr>
            <a:endParaRPr lang="en-US" sz="2100" b="0" i="0" dirty="0">
              <a:effectLst/>
              <a:latin typeface="+mn-lt"/>
            </a:endParaRPr>
          </a:p>
          <a:p>
            <a:pPr marL="457200" indent="-457200" algn="l">
              <a:buFont typeface="+mj-lt"/>
              <a:buAutoNum type="arabicPeriod"/>
            </a:pPr>
            <a:r>
              <a:rPr lang="en-US" sz="2100" b="0" i="0" dirty="0">
                <a:effectLst/>
                <a:latin typeface="+mn-lt"/>
              </a:rPr>
              <a:t>Create a list of that vertex's adjacent nodes. Add the ones which aren't in the visited list to the back of the queue.</a:t>
            </a:r>
          </a:p>
          <a:p>
            <a:pPr marL="457200" indent="-457200" algn="l">
              <a:buFont typeface="+mj-lt"/>
              <a:buAutoNum type="arabicPeriod"/>
            </a:pPr>
            <a:endParaRPr lang="en-US" sz="2100" b="0" i="0" dirty="0">
              <a:effectLst/>
              <a:latin typeface="+mn-lt"/>
            </a:endParaRPr>
          </a:p>
          <a:p>
            <a:pPr marL="457200" indent="-457200" algn="l">
              <a:buFont typeface="+mj-lt"/>
              <a:buAutoNum type="arabicPeriod"/>
            </a:pPr>
            <a:r>
              <a:rPr lang="en-US" sz="2100" b="0" i="0" dirty="0">
                <a:effectLst/>
                <a:latin typeface="+mn-lt"/>
              </a:rPr>
              <a:t>Keep repeating steps 2 and 3 until the queue is empty.</a:t>
            </a:r>
          </a:p>
        </p:txBody>
      </p:sp>
      <p:pic>
        <p:nvPicPr>
          <p:cNvPr id="3" name="Picture 2" descr="A diagram of a network&#10;&#10;Description automatically generated">
            <a:extLst>
              <a:ext uri="{FF2B5EF4-FFF2-40B4-BE49-F238E27FC236}">
                <a16:creationId xmlns:a16="http://schemas.microsoft.com/office/drawing/2014/main" id="{DEBD71CE-D02B-4260-C6A3-31A89C05EE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5288" y="1592941"/>
            <a:ext cx="3175000" cy="31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3747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rmAutofit fontScale="90000"/>
          </a:bodyPr>
          <a:lstStyle/>
          <a:p>
            <a:r>
              <a:rPr lang="en-PH" b="1" dirty="0"/>
              <a:t>Depth First Search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dirty="0">
                <a:solidFill>
                  <a:schemeClr val="tx1"/>
                </a:solidFill>
              </a:rPr>
              <a:t>CCALCOMP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44037F-B658-D82C-5DCA-53E8AA1493D7}"/>
              </a:ext>
            </a:extLst>
          </p:cNvPr>
          <p:cNvSpPr txBox="1">
            <a:spLocks/>
          </p:cNvSpPr>
          <p:nvPr/>
        </p:nvSpPr>
        <p:spPr>
          <a:xfrm>
            <a:off x="474133" y="1921932"/>
            <a:ext cx="6112934" cy="247226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buFont typeface="+mj-lt"/>
              <a:buAutoNum type="arabicPeriod"/>
            </a:pPr>
            <a:r>
              <a:rPr lang="en-US" sz="2000" b="0" i="0" dirty="0">
                <a:effectLst/>
                <a:latin typeface="+mn-lt"/>
              </a:rPr>
              <a:t> Start by putting any one of the graph's vertices on top of a stack.</a:t>
            </a:r>
          </a:p>
          <a:p>
            <a:pPr marL="457200" indent="-457200" algn="l">
              <a:buFont typeface="+mj-lt"/>
              <a:buAutoNum type="arabicPeriod"/>
            </a:pPr>
            <a:endParaRPr lang="en-US" sz="2000" b="0" i="0" dirty="0">
              <a:effectLst/>
              <a:latin typeface="+mn-lt"/>
            </a:endParaRPr>
          </a:p>
          <a:p>
            <a:pPr marL="457200" indent="-457200" algn="l">
              <a:buFont typeface="+mj-lt"/>
              <a:buAutoNum type="arabicPeriod"/>
            </a:pPr>
            <a:r>
              <a:rPr lang="en-US" sz="2000" b="0" i="0" dirty="0">
                <a:effectLst/>
                <a:latin typeface="+mn-lt"/>
              </a:rPr>
              <a:t> Take the top item of the stack and add it to the visited list.</a:t>
            </a:r>
          </a:p>
          <a:p>
            <a:pPr marL="457200" indent="-457200" algn="l">
              <a:buFont typeface="+mj-lt"/>
              <a:buAutoNum type="arabicPeriod"/>
            </a:pPr>
            <a:endParaRPr lang="en-US" sz="2000" b="0" i="0" dirty="0">
              <a:effectLst/>
              <a:latin typeface="+mn-lt"/>
            </a:endParaRPr>
          </a:p>
          <a:p>
            <a:pPr marL="457200" indent="-457200" algn="l">
              <a:buFont typeface="+mj-lt"/>
              <a:buAutoNum type="arabicPeriod"/>
            </a:pPr>
            <a:r>
              <a:rPr lang="en-US" sz="2000" b="0" i="0" dirty="0">
                <a:effectLst/>
                <a:latin typeface="+mn-lt"/>
              </a:rPr>
              <a:t> Create a list of that vertex's adjacent nodes. Add the ones which aren't in the visited list to the top of the stack.</a:t>
            </a:r>
          </a:p>
          <a:p>
            <a:pPr marL="457200" indent="-457200" algn="l">
              <a:buFont typeface="+mj-lt"/>
              <a:buAutoNum type="arabicPeriod"/>
            </a:pPr>
            <a:endParaRPr lang="en-US" sz="2000" b="0" i="0" dirty="0">
              <a:effectLst/>
              <a:latin typeface="+mn-lt"/>
            </a:endParaRPr>
          </a:p>
          <a:p>
            <a:pPr marL="457200" indent="-457200" algn="l">
              <a:buFont typeface="+mj-lt"/>
              <a:buAutoNum type="arabicPeriod"/>
            </a:pPr>
            <a:r>
              <a:rPr lang="en-US" sz="2000" b="0" i="0" dirty="0">
                <a:effectLst/>
                <a:latin typeface="+mn-lt"/>
              </a:rPr>
              <a:t> Keep repeating steps 2 and 3 until the stack is empty.</a:t>
            </a:r>
          </a:p>
        </p:txBody>
      </p:sp>
      <p:pic>
        <p:nvPicPr>
          <p:cNvPr id="3" name="Picture 2" descr="A diagram of a network&#10;&#10;Description automatically generated">
            <a:extLst>
              <a:ext uri="{FF2B5EF4-FFF2-40B4-BE49-F238E27FC236}">
                <a16:creationId xmlns:a16="http://schemas.microsoft.com/office/drawing/2014/main" id="{8B2DBECF-62FA-41B0-C64D-D70E78ABC6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2946" y="1615396"/>
            <a:ext cx="3175000" cy="31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57226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rmAutofit fontScale="90000"/>
          </a:bodyPr>
          <a:lstStyle/>
          <a:p>
            <a:r>
              <a:rPr lang="en-PH" b="1" dirty="0"/>
              <a:t>Graph Traversal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dirty="0">
                <a:solidFill>
                  <a:schemeClr val="tx1"/>
                </a:solidFill>
              </a:rPr>
              <a:t>CCALCOMP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44037F-B658-D82C-5DCA-53E8AA1493D7}"/>
              </a:ext>
            </a:extLst>
          </p:cNvPr>
          <p:cNvSpPr txBox="1">
            <a:spLocks/>
          </p:cNvSpPr>
          <p:nvPr/>
        </p:nvSpPr>
        <p:spPr>
          <a:xfrm>
            <a:off x="1524000" y="1516449"/>
            <a:ext cx="9144000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en-US" sz="3500" dirty="0"/>
              <a:t>Visiting a vertex.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500" i="0" dirty="0">
              <a:effectLst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en-US" sz="3500" dirty="0"/>
              <a:t>Exploring a vertex.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500" i="0" dirty="0">
              <a:effectLst/>
            </a:endParaRPr>
          </a:p>
          <a:p>
            <a:pPr algn="l"/>
            <a:endParaRPr lang="en-US" sz="3500" i="0" dirty="0">
              <a:effectLst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500" dirty="0"/>
          </a:p>
          <a:p>
            <a:pPr algn="l"/>
            <a:endParaRPr lang="en-US" sz="3500" i="0" dirty="0">
              <a:effectLst/>
            </a:endParaRPr>
          </a:p>
          <a:p>
            <a:pPr algn="l"/>
            <a:endParaRPr lang="en-US" sz="3500" dirty="0"/>
          </a:p>
        </p:txBody>
      </p:sp>
    </p:spTree>
    <p:extLst>
      <p:ext uri="{BB962C8B-B14F-4D97-AF65-F5344CB8AC3E}">
        <p14:creationId xmlns:p14="http://schemas.microsoft.com/office/powerpoint/2010/main" val="35976808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Breadth First Search</a:t>
            </a:r>
            <a:endParaRPr lang="en-PH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</a:rPr>
              <a:t>CCALCOMP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E741B53-3742-63BE-6C0A-5A2CE756D436}"/>
              </a:ext>
            </a:extLst>
          </p:cNvPr>
          <p:cNvSpPr txBox="1">
            <a:spLocks/>
          </p:cNvSpPr>
          <p:nvPr/>
        </p:nvSpPr>
        <p:spPr>
          <a:xfrm>
            <a:off x="4352096" y="2635500"/>
            <a:ext cx="5313123" cy="237803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3000" b="1" dirty="0"/>
          </a:p>
          <a:p>
            <a:pPr algn="l"/>
            <a:endParaRPr lang="en-US" sz="3000" b="1" i="0" dirty="0">
              <a:effectLst/>
            </a:endParaRPr>
          </a:p>
          <a:p>
            <a:pPr algn="l"/>
            <a:endParaRPr lang="en-US" sz="3000" dirty="0"/>
          </a:p>
          <a:p>
            <a:pPr algn="l"/>
            <a:endParaRPr lang="en-US" sz="3000" b="1" i="0" dirty="0">
              <a:effectLst/>
            </a:endParaRPr>
          </a:p>
          <a:p>
            <a:pPr algn="l"/>
            <a:endParaRPr lang="en-US" sz="3000" b="1" dirty="0"/>
          </a:p>
          <a:p>
            <a:pPr algn="l"/>
            <a:endParaRPr lang="en-US" sz="3000" b="1" i="0" dirty="0">
              <a:effectLst/>
            </a:endParaRPr>
          </a:p>
          <a:p>
            <a:pPr algn="l"/>
            <a:endParaRPr lang="en-US" sz="3000" b="1" dirty="0"/>
          </a:p>
          <a:p>
            <a:pPr algn="l"/>
            <a:endParaRPr lang="en-US" sz="3000" b="1" i="0" dirty="0">
              <a:effectLst/>
            </a:endParaRPr>
          </a:p>
          <a:p>
            <a:pPr algn="l"/>
            <a:endParaRPr lang="en-US" sz="3000" b="1" dirty="0"/>
          </a:p>
          <a:p>
            <a:pPr algn="l"/>
            <a:endParaRPr lang="en-US" sz="3000" b="1" i="0" dirty="0">
              <a:effectLst/>
            </a:endParaRPr>
          </a:p>
          <a:p>
            <a:pPr algn="l"/>
            <a:endParaRPr lang="en-US" sz="3000" b="1" dirty="0"/>
          </a:p>
          <a:p>
            <a:pPr algn="l"/>
            <a:endParaRPr lang="en-US" sz="3000" b="0" i="0" dirty="0">
              <a:effectLst/>
            </a:endParaRPr>
          </a:p>
        </p:txBody>
      </p:sp>
      <p:sp>
        <p:nvSpPr>
          <p:cNvPr id="5" name="Oval 4" descr="Man with facial hair">
            <a:extLst>
              <a:ext uri="{FF2B5EF4-FFF2-40B4-BE49-F238E27FC236}">
                <a16:creationId xmlns:a16="http://schemas.microsoft.com/office/drawing/2014/main" id="{63A1CEE5-8454-5AFC-3986-C716BF7E15FA}"/>
              </a:ext>
            </a:extLst>
          </p:cNvPr>
          <p:cNvSpPr/>
          <p:nvPr/>
        </p:nvSpPr>
        <p:spPr>
          <a:xfrm>
            <a:off x="7378469" y="2448082"/>
            <a:ext cx="695856" cy="585227"/>
          </a:xfrm>
          <a:prstGeom prst="ellipse">
            <a:avLst/>
          </a:prstGeom>
          <a:blipFill dpi="0" rotWithShape="1">
            <a:blip r:embed="rId3"/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1200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4718157-2E5D-0E4B-3C97-5E586A411FCC}"/>
              </a:ext>
            </a:extLst>
          </p:cNvPr>
          <p:cNvCxnSpPr>
            <a:cxnSpLocks/>
            <a:stCxn id="5" idx="3"/>
            <a:endCxn id="65" idx="7"/>
          </p:cNvCxnSpPr>
          <p:nvPr/>
        </p:nvCxnSpPr>
        <p:spPr>
          <a:xfrm flipH="1">
            <a:off x="7182862" y="2947604"/>
            <a:ext cx="297513" cy="636758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081D08D-0368-61AA-69A6-5FE139B91F48}"/>
              </a:ext>
            </a:extLst>
          </p:cNvPr>
          <p:cNvCxnSpPr>
            <a:cxnSpLocks/>
            <a:stCxn id="5" idx="1"/>
            <a:endCxn id="74" idx="5"/>
          </p:cNvCxnSpPr>
          <p:nvPr/>
        </p:nvCxnSpPr>
        <p:spPr>
          <a:xfrm flipH="1" flipV="1">
            <a:off x="6419816" y="1928884"/>
            <a:ext cx="1060559" cy="604903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0" name="Oval 59" descr="Man with facial hair">
            <a:extLst>
              <a:ext uri="{FF2B5EF4-FFF2-40B4-BE49-F238E27FC236}">
                <a16:creationId xmlns:a16="http://schemas.microsoft.com/office/drawing/2014/main" id="{F89895EF-1293-B363-6E0A-C52EBBF1486D}"/>
              </a:ext>
            </a:extLst>
          </p:cNvPr>
          <p:cNvSpPr/>
          <p:nvPr/>
        </p:nvSpPr>
        <p:spPr>
          <a:xfrm>
            <a:off x="5393266" y="3532349"/>
            <a:ext cx="695856" cy="585227"/>
          </a:xfrm>
          <a:prstGeom prst="ellipse">
            <a:avLst/>
          </a:prstGeom>
          <a:blipFill dpi="0" rotWithShape="1">
            <a:blip r:embed="rId4"/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1200" dirty="0"/>
          </a:p>
        </p:txBody>
      </p:sp>
      <p:sp>
        <p:nvSpPr>
          <p:cNvPr id="65" name="Oval 64" descr="Man with facial hair">
            <a:extLst>
              <a:ext uri="{FF2B5EF4-FFF2-40B4-BE49-F238E27FC236}">
                <a16:creationId xmlns:a16="http://schemas.microsoft.com/office/drawing/2014/main" id="{35078AE6-2ADF-644E-37F8-21FD3B7268A6}"/>
              </a:ext>
            </a:extLst>
          </p:cNvPr>
          <p:cNvSpPr/>
          <p:nvPr/>
        </p:nvSpPr>
        <p:spPr>
          <a:xfrm>
            <a:off x="6588912" y="3498657"/>
            <a:ext cx="695856" cy="585227"/>
          </a:xfrm>
          <a:prstGeom prst="ellipse">
            <a:avLst/>
          </a:prstGeom>
          <a:blipFill dpi="0" rotWithShape="1">
            <a:blip r:embed="rId5"/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1200" dirty="0"/>
          </a:p>
        </p:txBody>
      </p:sp>
      <p:sp>
        <p:nvSpPr>
          <p:cNvPr id="68" name="Oval 67" descr="Man with facial hair">
            <a:extLst>
              <a:ext uri="{FF2B5EF4-FFF2-40B4-BE49-F238E27FC236}">
                <a16:creationId xmlns:a16="http://schemas.microsoft.com/office/drawing/2014/main" id="{3114BD07-9FDA-1D23-DC95-22C3E8D5EAFE}"/>
              </a:ext>
            </a:extLst>
          </p:cNvPr>
          <p:cNvSpPr/>
          <p:nvPr/>
        </p:nvSpPr>
        <p:spPr>
          <a:xfrm>
            <a:off x="4563465" y="2448082"/>
            <a:ext cx="695856" cy="585227"/>
          </a:xfrm>
          <a:prstGeom prst="ellipse">
            <a:avLst/>
          </a:prstGeom>
          <a:blipFill dpi="0" rotWithShape="1">
            <a:blip r:embed="rId6"/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1200" dirty="0"/>
          </a:p>
        </p:txBody>
      </p:sp>
      <p:sp>
        <p:nvSpPr>
          <p:cNvPr id="74" name="Oval 73" descr="Man with facial hair">
            <a:extLst>
              <a:ext uri="{FF2B5EF4-FFF2-40B4-BE49-F238E27FC236}">
                <a16:creationId xmlns:a16="http://schemas.microsoft.com/office/drawing/2014/main" id="{6BBEF8C2-C8CC-AF77-3AEF-33FF14E887BA}"/>
              </a:ext>
            </a:extLst>
          </p:cNvPr>
          <p:cNvSpPr/>
          <p:nvPr/>
        </p:nvSpPr>
        <p:spPr>
          <a:xfrm>
            <a:off x="5825866" y="1429362"/>
            <a:ext cx="695856" cy="585227"/>
          </a:xfrm>
          <a:prstGeom prst="ellipse">
            <a:avLst/>
          </a:prstGeom>
          <a:blipFill dpi="0" rotWithShape="1">
            <a:blip r:embed="rId7"/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1200" dirty="0"/>
          </a:p>
        </p:txBody>
      </p: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AF1A4223-31F3-6A97-2060-0DE0EE85D91D}"/>
              </a:ext>
            </a:extLst>
          </p:cNvPr>
          <p:cNvCxnSpPr>
            <a:cxnSpLocks/>
            <a:stCxn id="68" idx="7"/>
            <a:endCxn id="74" idx="3"/>
          </p:cNvCxnSpPr>
          <p:nvPr/>
        </p:nvCxnSpPr>
        <p:spPr>
          <a:xfrm flipV="1">
            <a:off x="5157415" y="1928884"/>
            <a:ext cx="770357" cy="604903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CE1792BF-ED07-C692-F0F6-8F1BC2261412}"/>
              </a:ext>
            </a:extLst>
          </p:cNvPr>
          <p:cNvCxnSpPr>
            <a:cxnSpLocks/>
            <a:stCxn id="60" idx="1"/>
            <a:endCxn id="68" idx="5"/>
          </p:cNvCxnSpPr>
          <p:nvPr/>
        </p:nvCxnSpPr>
        <p:spPr>
          <a:xfrm flipH="1" flipV="1">
            <a:off x="5157415" y="2947604"/>
            <a:ext cx="337757" cy="67045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6" name="Oval 85" descr="Man with facial hair">
            <a:extLst>
              <a:ext uri="{FF2B5EF4-FFF2-40B4-BE49-F238E27FC236}">
                <a16:creationId xmlns:a16="http://schemas.microsoft.com/office/drawing/2014/main" id="{8B878285-B960-D0BD-E06D-E2B659E2D59F}"/>
              </a:ext>
            </a:extLst>
          </p:cNvPr>
          <p:cNvSpPr/>
          <p:nvPr/>
        </p:nvSpPr>
        <p:spPr>
          <a:xfrm>
            <a:off x="3779351" y="3461183"/>
            <a:ext cx="695856" cy="585227"/>
          </a:xfrm>
          <a:prstGeom prst="ellipse">
            <a:avLst/>
          </a:prstGeom>
          <a:blipFill dpi="0" rotWithShape="1">
            <a:blip r:embed="rId8"/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1200" dirty="0"/>
          </a:p>
        </p:txBody>
      </p: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0B76348E-D5E8-FF94-99F0-FF92970B66E0}"/>
              </a:ext>
            </a:extLst>
          </p:cNvPr>
          <p:cNvCxnSpPr>
            <a:cxnSpLocks/>
            <a:stCxn id="68" idx="3"/>
            <a:endCxn id="86" idx="7"/>
          </p:cNvCxnSpPr>
          <p:nvPr/>
        </p:nvCxnSpPr>
        <p:spPr>
          <a:xfrm flipH="1">
            <a:off x="4373301" y="2947604"/>
            <a:ext cx="292070" cy="599284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1" name="Oval 90" descr="Man with facial hair">
            <a:extLst>
              <a:ext uri="{FF2B5EF4-FFF2-40B4-BE49-F238E27FC236}">
                <a16:creationId xmlns:a16="http://schemas.microsoft.com/office/drawing/2014/main" id="{5D990BB9-C604-F0E3-E59C-8923FAC243A6}"/>
              </a:ext>
            </a:extLst>
          </p:cNvPr>
          <p:cNvSpPr/>
          <p:nvPr/>
        </p:nvSpPr>
        <p:spPr>
          <a:xfrm>
            <a:off x="8378508" y="3494277"/>
            <a:ext cx="695856" cy="585227"/>
          </a:xfrm>
          <a:prstGeom prst="ellipse">
            <a:avLst/>
          </a:prstGeom>
          <a:blipFill dpi="0" rotWithShape="1">
            <a:blip r:embed="rId9"/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1200" dirty="0"/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CF6924C2-10A8-20E5-0873-7B536FA09D7F}"/>
              </a:ext>
            </a:extLst>
          </p:cNvPr>
          <p:cNvSpPr txBox="1"/>
          <p:nvPr/>
        </p:nvSpPr>
        <p:spPr>
          <a:xfrm>
            <a:off x="7411894" y="3112228"/>
            <a:ext cx="6290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200" b="1" dirty="0"/>
              <a:t>Jethro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C0AEDEC3-603E-74F8-598F-E4D59A5FAD4D}"/>
              </a:ext>
            </a:extLst>
          </p:cNvPr>
          <p:cNvSpPr txBox="1"/>
          <p:nvPr/>
        </p:nvSpPr>
        <p:spPr>
          <a:xfrm>
            <a:off x="5445836" y="4133664"/>
            <a:ext cx="5517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200" b="1" dirty="0" err="1"/>
              <a:t>Ronn</a:t>
            </a:r>
            <a:endParaRPr lang="en-PH" sz="1200" b="1" dirty="0"/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05EFB568-9C1A-6F2A-7A68-2A70CE2C46A9}"/>
              </a:ext>
            </a:extLst>
          </p:cNvPr>
          <p:cNvSpPr txBox="1"/>
          <p:nvPr/>
        </p:nvSpPr>
        <p:spPr>
          <a:xfrm>
            <a:off x="5901702" y="2022877"/>
            <a:ext cx="5441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200" b="1" dirty="0"/>
              <a:t>Nica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051D467A-6BE1-BC43-A4E5-26773EE58827}"/>
              </a:ext>
            </a:extLst>
          </p:cNvPr>
          <p:cNvSpPr txBox="1"/>
          <p:nvPr/>
        </p:nvSpPr>
        <p:spPr>
          <a:xfrm>
            <a:off x="8414717" y="4127747"/>
            <a:ext cx="6596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200" b="1" dirty="0" err="1"/>
              <a:t>Jonnah</a:t>
            </a:r>
            <a:endParaRPr lang="en-PH" sz="1200" b="1" dirty="0"/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92602348-F076-25E5-04FA-5CFE51C23ACB}"/>
              </a:ext>
            </a:extLst>
          </p:cNvPr>
          <p:cNvSpPr txBox="1"/>
          <p:nvPr/>
        </p:nvSpPr>
        <p:spPr>
          <a:xfrm>
            <a:off x="3882647" y="4024776"/>
            <a:ext cx="5517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200" b="1" dirty="0"/>
              <a:t>Neal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5D603AEE-A5D1-BEA0-252E-6AFA444A7647}"/>
              </a:ext>
            </a:extLst>
          </p:cNvPr>
          <p:cNvSpPr txBox="1"/>
          <p:nvPr/>
        </p:nvSpPr>
        <p:spPr>
          <a:xfrm>
            <a:off x="4563465" y="3070525"/>
            <a:ext cx="6958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200" b="1" dirty="0"/>
              <a:t>J-</a:t>
            </a:r>
            <a:r>
              <a:rPr lang="en-PH" sz="1200" b="1" dirty="0" err="1"/>
              <a:t>Rhyzz</a:t>
            </a:r>
            <a:endParaRPr lang="en-PH" sz="1200" b="1" dirty="0"/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2F156CB5-55ED-800E-8CBC-2F70BE5B71B6}"/>
              </a:ext>
            </a:extLst>
          </p:cNvPr>
          <p:cNvCxnSpPr>
            <a:cxnSpLocks/>
            <a:stCxn id="91" idx="1"/>
            <a:endCxn id="5" idx="5"/>
          </p:cNvCxnSpPr>
          <p:nvPr/>
        </p:nvCxnSpPr>
        <p:spPr>
          <a:xfrm flipH="1" flipV="1">
            <a:off x="7972419" y="2947604"/>
            <a:ext cx="507995" cy="632378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8061A0F7-35C3-0E8E-1F6A-9A37BC351FFF}"/>
              </a:ext>
            </a:extLst>
          </p:cNvPr>
          <p:cNvSpPr txBox="1"/>
          <p:nvPr/>
        </p:nvSpPr>
        <p:spPr>
          <a:xfrm>
            <a:off x="6615515" y="4123668"/>
            <a:ext cx="6596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200" b="1" dirty="0"/>
              <a:t>Tristan</a:t>
            </a:r>
          </a:p>
        </p:txBody>
      </p:sp>
      <p:sp>
        <p:nvSpPr>
          <p:cNvPr id="88" name="Oval 87" descr="Man with facial hair">
            <a:extLst>
              <a:ext uri="{FF2B5EF4-FFF2-40B4-BE49-F238E27FC236}">
                <a16:creationId xmlns:a16="http://schemas.microsoft.com/office/drawing/2014/main" id="{3553F5F1-CDD1-515E-3AA1-A29A3186AA82}"/>
              </a:ext>
            </a:extLst>
          </p:cNvPr>
          <p:cNvSpPr/>
          <p:nvPr/>
        </p:nvSpPr>
        <p:spPr>
          <a:xfrm>
            <a:off x="2663701" y="5075873"/>
            <a:ext cx="695856" cy="585227"/>
          </a:xfrm>
          <a:prstGeom prst="ellipse">
            <a:avLst/>
          </a:prstGeom>
          <a:blipFill dpi="0" rotWithShape="1">
            <a:blip r:embed="rId7"/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1200" dirty="0"/>
          </a:p>
        </p:txBody>
      </p:sp>
      <p:sp>
        <p:nvSpPr>
          <p:cNvPr id="89" name="Oval 88" descr="Man with facial hair">
            <a:extLst>
              <a:ext uri="{FF2B5EF4-FFF2-40B4-BE49-F238E27FC236}">
                <a16:creationId xmlns:a16="http://schemas.microsoft.com/office/drawing/2014/main" id="{CB2702C9-14A7-E48C-C266-C50EFEB3D423}"/>
              </a:ext>
            </a:extLst>
          </p:cNvPr>
          <p:cNvSpPr/>
          <p:nvPr/>
        </p:nvSpPr>
        <p:spPr>
          <a:xfrm>
            <a:off x="3714099" y="5075872"/>
            <a:ext cx="695856" cy="585227"/>
          </a:xfrm>
          <a:prstGeom prst="ellipse">
            <a:avLst/>
          </a:prstGeom>
          <a:blipFill dpi="0" rotWithShape="1">
            <a:blip r:embed="rId6"/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1200" dirty="0"/>
          </a:p>
        </p:txBody>
      </p:sp>
      <p:sp>
        <p:nvSpPr>
          <p:cNvPr id="90" name="Oval 89" descr="Man with facial hair">
            <a:extLst>
              <a:ext uri="{FF2B5EF4-FFF2-40B4-BE49-F238E27FC236}">
                <a16:creationId xmlns:a16="http://schemas.microsoft.com/office/drawing/2014/main" id="{0783158D-0173-45A6-610E-73F66965A0F7}"/>
              </a:ext>
            </a:extLst>
          </p:cNvPr>
          <p:cNvSpPr/>
          <p:nvPr/>
        </p:nvSpPr>
        <p:spPr>
          <a:xfrm>
            <a:off x="6992493" y="5074017"/>
            <a:ext cx="695856" cy="585227"/>
          </a:xfrm>
          <a:prstGeom prst="ellipse">
            <a:avLst/>
          </a:prstGeom>
          <a:blipFill dpi="0" rotWithShape="1">
            <a:blip r:embed="rId4"/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1200" dirty="0"/>
          </a:p>
        </p:txBody>
      </p:sp>
      <p:sp>
        <p:nvSpPr>
          <p:cNvPr id="94" name="Oval 93" descr="Man with facial hair">
            <a:extLst>
              <a:ext uri="{FF2B5EF4-FFF2-40B4-BE49-F238E27FC236}">
                <a16:creationId xmlns:a16="http://schemas.microsoft.com/office/drawing/2014/main" id="{2CCEB941-A4D2-4226-99E4-782F2B0C94AE}"/>
              </a:ext>
            </a:extLst>
          </p:cNvPr>
          <p:cNvSpPr/>
          <p:nvPr/>
        </p:nvSpPr>
        <p:spPr>
          <a:xfrm>
            <a:off x="5924599" y="5074018"/>
            <a:ext cx="695856" cy="585227"/>
          </a:xfrm>
          <a:prstGeom prst="ellipse">
            <a:avLst/>
          </a:prstGeom>
          <a:blipFill dpi="0" rotWithShape="1">
            <a:blip r:embed="rId8"/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1200" dirty="0"/>
          </a:p>
        </p:txBody>
      </p:sp>
      <p:sp>
        <p:nvSpPr>
          <p:cNvPr id="95" name="Oval 94" descr="Man with facial hair">
            <a:extLst>
              <a:ext uri="{FF2B5EF4-FFF2-40B4-BE49-F238E27FC236}">
                <a16:creationId xmlns:a16="http://schemas.microsoft.com/office/drawing/2014/main" id="{547C43A4-C8E4-41A8-76F1-740ABE798CD9}"/>
              </a:ext>
            </a:extLst>
          </p:cNvPr>
          <p:cNvSpPr/>
          <p:nvPr/>
        </p:nvSpPr>
        <p:spPr>
          <a:xfrm>
            <a:off x="8075769" y="5075477"/>
            <a:ext cx="695856" cy="585227"/>
          </a:xfrm>
          <a:prstGeom prst="ellipse">
            <a:avLst/>
          </a:prstGeom>
          <a:blipFill dpi="0" rotWithShape="1">
            <a:blip r:embed="rId5"/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1200" dirty="0"/>
          </a:p>
        </p:txBody>
      </p:sp>
      <p:sp>
        <p:nvSpPr>
          <p:cNvPr id="97" name="Oval 96" descr="Man with facial hair">
            <a:extLst>
              <a:ext uri="{FF2B5EF4-FFF2-40B4-BE49-F238E27FC236}">
                <a16:creationId xmlns:a16="http://schemas.microsoft.com/office/drawing/2014/main" id="{2516A271-F079-44B6-A3DD-FBB15D204315}"/>
              </a:ext>
            </a:extLst>
          </p:cNvPr>
          <p:cNvSpPr/>
          <p:nvPr/>
        </p:nvSpPr>
        <p:spPr>
          <a:xfrm>
            <a:off x="9088975" y="5074017"/>
            <a:ext cx="695856" cy="585227"/>
          </a:xfrm>
          <a:prstGeom prst="ellipse">
            <a:avLst/>
          </a:prstGeom>
          <a:blipFill dpi="0" rotWithShape="1">
            <a:blip r:embed="rId9"/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1200" dirty="0"/>
          </a:p>
        </p:txBody>
      </p:sp>
      <p:sp>
        <p:nvSpPr>
          <p:cNvPr id="98" name="Oval 97" descr="Man with facial hair">
            <a:extLst>
              <a:ext uri="{FF2B5EF4-FFF2-40B4-BE49-F238E27FC236}">
                <a16:creationId xmlns:a16="http://schemas.microsoft.com/office/drawing/2014/main" id="{A00B8EB9-AB3E-102B-45F9-164872240E58}"/>
              </a:ext>
            </a:extLst>
          </p:cNvPr>
          <p:cNvSpPr/>
          <p:nvPr/>
        </p:nvSpPr>
        <p:spPr>
          <a:xfrm>
            <a:off x="4911393" y="5075872"/>
            <a:ext cx="695856" cy="585227"/>
          </a:xfrm>
          <a:prstGeom prst="ellipse">
            <a:avLst/>
          </a:prstGeom>
          <a:blipFill dpi="0" rotWithShape="1">
            <a:blip r:embed="rId3"/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1200" dirty="0"/>
          </a:p>
        </p:txBody>
      </p:sp>
    </p:spTree>
    <p:extLst>
      <p:ext uri="{BB962C8B-B14F-4D97-AF65-F5344CB8AC3E}">
        <p14:creationId xmlns:p14="http://schemas.microsoft.com/office/powerpoint/2010/main" val="1485048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2" dur="indefinite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indefinite"/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7" dur="indefinite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indefinite"/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2" dur="indefinite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indefinite"/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7" dur="indefinite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indefinite"/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60" dur="indefinite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indefinite"/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63" dur="indefinite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indefinite"/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66" dur="indefinite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 animBg="1"/>
      <p:bldP spid="88" grpId="1" animBg="1"/>
      <p:bldP spid="89" grpId="0" animBg="1"/>
      <p:bldP spid="89" grpId="1" animBg="1"/>
      <p:bldP spid="90" grpId="0" animBg="1"/>
      <p:bldP spid="90" grpId="1" animBg="1"/>
      <p:bldP spid="94" grpId="0" animBg="1"/>
      <p:bldP spid="94" grpId="1" animBg="1"/>
      <p:bldP spid="95" grpId="0" animBg="1"/>
      <p:bldP spid="95" grpId="1" animBg="1"/>
      <p:bldP spid="97" grpId="0" animBg="1"/>
      <p:bldP spid="97" grpId="1" animBg="1"/>
      <p:bldP spid="98" grpId="0" animBg="1"/>
      <p:bldP spid="98" grpId="1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Depth First Search</a:t>
            </a:r>
            <a:endParaRPr lang="en-PH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</a:rPr>
              <a:t>CCALCOMP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E741B53-3742-63BE-6C0A-5A2CE756D436}"/>
              </a:ext>
            </a:extLst>
          </p:cNvPr>
          <p:cNvSpPr txBox="1">
            <a:spLocks/>
          </p:cNvSpPr>
          <p:nvPr/>
        </p:nvSpPr>
        <p:spPr>
          <a:xfrm>
            <a:off x="4352096" y="2635500"/>
            <a:ext cx="5313123" cy="237803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3000" b="1" dirty="0"/>
          </a:p>
          <a:p>
            <a:pPr algn="l"/>
            <a:endParaRPr lang="en-US" sz="3000" b="1" i="0" dirty="0">
              <a:effectLst/>
            </a:endParaRPr>
          </a:p>
          <a:p>
            <a:pPr algn="l"/>
            <a:endParaRPr lang="en-US" sz="3000" dirty="0"/>
          </a:p>
          <a:p>
            <a:pPr algn="l"/>
            <a:endParaRPr lang="en-US" sz="3000" b="1" i="0" dirty="0">
              <a:effectLst/>
            </a:endParaRPr>
          </a:p>
          <a:p>
            <a:pPr algn="l"/>
            <a:endParaRPr lang="en-US" sz="3000" b="1" dirty="0"/>
          </a:p>
          <a:p>
            <a:pPr algn="l"/>
            <a:endParaRPr lang="en-US" sz="3000" b="1" i="0" dirty="0">
              <a:effectLst/>
            </a:endParaRPr>
          </a:p>
          <a:p>
            <a:pPr algn="l"/>
            <a:endParaRPr lang="en-US" sz="3000" b="1" dirty="0"/>
          </a:p>
          <a:p>
            <a:pPr algn="l"/>
            <a:endParaRPr lang="en-US" sz="3000" b="1" i="0" dirty="0">
              <a:effectLst/>
            </a:endParaRPr>
          </a:p>
          <a:p>
            <a:pPr algn="l"/>
            <a:endParaRPr lang="en-US" sz="3000" b="1" dirty="0"/>
          </a:p>
          <a:p>
            <a:pPr algn="l"/>
            <a:endParaRPr lang="en-US" sz="3000" b="1" i="0" dirty="0">
              <a:effectLst/>
            </a:endParaRPr>
          </a:p>
          <a:p>
            <a:pPr algn="l"/>
            <a:endParaRPr lang="en-US" sz="3000" b="1" dirty="0"/>
          </a:p>
          <a:p>
            <a:pPr algn="l"/>
            <a:endParaRPr lang="en-US" sz="3000" b="0" i="0" dirty="0">
              <a:effectLst/>
            </a:endParaRPr>
          </a:p>
        </p:txBody>
      </p:sp>
      <p:sp>
        <p:nvSpPr>
          <p:cNvPr id="5" name="Oval 4" descr="Man with facial hair">
            <a:extLst>
              <a:ext uri="{FF2B5EF4-FFF2-40B4-BE49-F238E27FC236}">
                <a16:creationId xmlns:a16="http://schemas.microsoft.com/office/drawing/2014/main" id="{63A1CEE5-8454-5AFC-3986-C716BF7E15FA}"/>
              </a:ext>
            </a:extLst>
          </p:cNvPr>
          <p:cNvSpPr/>
          <p:nvPr/>
        </p:nvSpPr>
        <p:spPr>
          <a:xfrm>
            <a:off x="6349074" y="2481466"/>
            <a:ext cx="695856" cy="585227"/>
          </a:xfrm>
          <a:prstGeom prst="ellipse">
            <a:avLst/>
          </a:prstGeom>
          <a:blipFill dpi="0" rotWithShape="1">
            <a:blip r:embed="rId3"/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1200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4718157-2E5D-0E4B-3C97-5E586A411FCC}"/>
              </a:ext>
            </a:extLst>
          </p:cNvPr>
          <p:cNvCxnSpPr>
            <a:cxnSpLocks/>
            <a:stCxn id="5" idx="3"/>
            <a:endCxn id="65" idx="7"/>
          </p:cNvCxnSpPr>
          <p:nvPr/>
        </p:nvCxnSpPr>
        <p:spPr>
          <a:xfrm flipH="1">
            <a:off x="6153467" y="2980988"/>
            <a:ext cx="297513" cy="636758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081D08D-0368-61AA-69A6-5FE139B91F48}"/>
              </a:ext>
            </a:extLst>
          </p:cNvPr>
          <p:cNvCxnSpPr>
            <a:cxnSpLocks/>
            <a:stCxn id="5" idx="1"/>
            <a:endCxn id="74" idx="5"/>
          </p:cNvCxnSpPr>
          <p:nvPr/>
        </p:nvCxnSpPr>
        <p:spPr>
          <a:xfrm flipH="1" flipV="1">
            <a:off x="5390421" y="1962268"/>
            <a:ext cx="1060559" cy="604903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0" name="Oval 59" descr="Man with facial hair">
            <a:extLst>
              <a:ext uri="{FF2B5EF4-FFF2-40B4-BE49-F238E27FC236}">
                <a16:creationId xmlns:a16="http://schemas.microsoft.com/office/drawing/2014/main" id="{F89895EF-1293-B363-6E0A-C52EBBF1486D}"/>
              </a:ext>
            </a:extLst>
          </p:cNvPr>
          <p:cNvSpPr/>
          <p:nvPr/>
        </p:nvSpPr>
        <p:spPr>
          <a:xfrm>
            <a:off x="4363871" y="3565733"/>
            <a:ext cx="695856" cy="585227"/>
          </a:xfrm>
          <a:prstGeom prst="ellipse">
            <a:avLst/>
          </a:prstGeom>
          <a:blipFill dpi="0" rotWithShape="1">
            <a:blip r:embed="rId4"/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1200" dirty="0"/>
          </a:p>
        </p:txBody>
      </p:sp>
      <p:sp>
        <p:nvSpPr>
          <p:cNvPr id="65" name="Oval 64" descr="Man with facial hair">
            <a:extLst>
              <a:ext uri="{FF2B5EF4-FFF2-40B4-BE49-F238E27FC236}">
                <a16:creationId xmlns:a16="http://schemas.microsoft.com/office/drawing/2014/main" id="{35078AE6-2ADF-644E-37F8-21FD3B7268A6}"/>
              </a:ext>
            </a:extLst>
          </p:cNvPr>
          <p:cNvSpPr/>
          <p:nvPr/>
        </p:nvSpPr>
        <p:spPr>
          <a:xfrm>
            <a:off x="5559517" y="3532041"/>
            <a:ext cx="695856" cy="585227"/>
          </a:xfrm>
          <a:prstGeom prst="ellipse">
            <a:avLst/>
          </a:prstGeom>
          <a:blipFill dpi="0" rotWithShape="1">
            <a:blip r:embed="rId5"/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1200" dirty="0"/>
          </a:p>
        </p:txBody>
      </p:sp>
      <p:sp>
        <p:nvSpPr>
          <p:cNvPr id="68" name="Oval 67" descr="Man with facial hair">
            <a:extLst>
              <a:ext uri="{FF2B5EF4-FFF2-40B4-BE49-F238E27FC236}">
                <a16:creationId xmlns:a16="http://schemas.microsoft.com/office/drawing/2014/main" id="{3114BD07-9FDA-1D23-DC95-22C3E8D5EAFE}"/>
              </a:ext>
            </a:extLst>
          </p:cNvPr>
          <p:cNvSpPr/>
          <p:nvPr/>
        </p:nvSpPr>
        <p:spPr>
          <a:xfrm>
            <a:off x="3534070" y="2481466"/>
            <a:ext cx="695856" cy="585227"/>
          </a:xfrm>
          <a:prstGeom prst="ellipse">
            <a:avLst/>
          </a:prstGeom>
          <a:blipFill dpi="0" rotWithShape="1">
            <a:blip r:embed="rId6"/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1200" dirty="0"/>
          </a:p>
        </p:txBody>
      </p:sp>
      <p:sp>
        <p:nvSpPr>
          <p:cNvPr id="74" name="Oval 73" descr="Man with facial hair">
            <a:extLst>
              <a:ext uri="{FF2B5EF4-FFF2-40B4-BE49-F238E27FC236}">
                <a16:creationId xmlns:a16="http://schemas.microsoft.com/office/drawing/2014/main" id="{6BBEF8C2-C8CC-AF77-3AEF-33FF14E887BA}"/>
              </a:ext>
            </a:extLst>
          </p:cNvPr>
          <p:cNvSpPr/>
          <p:nvPr/>
        </p:nvSpPr>
        <p:spPr>
          <a:xfrm>
            <a:off x="4796471" y="1462746"/>
            <a:ext cx="695856" cy="585227"/>
          </a:xfrm>
          <a:prstGeom prst="ellipse">
            <a:avLst/>
          </a:prstGeom>
          <a:blipFill dpi="0" rotWithShape="1">
            <a:blip r:embed="rId7"/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1200" dirty="0"/>
          </a:p>
        </p:txBody>
      </p: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AF1A4223-31F3-6A97-2060-0DE0EE85D91D}"/>
              </a:ext>
            </a:extLst>
          </p:cNvPr>
          <p:cNvCxnSpPr>
            <a:cxnSpLocks/>
            <a:stCxn id="68" idx="7"/>
            <a:endCxn id="74" idx="3"/>
          </p:cNvCxnSpPr>
          <p:nvPr/>
        </p:nvCxnSpPr>
        <p:spPr>
          <a:xfrm flipV="1">
            <a:off x="4128020" y="1962268"/>
            <a:ext cx="770357" cy="604903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CE1792BF-ED07-C692-F0F6-8F1BC2261412}"/>
              </a:ext>
            </a:extLst>
          </p:cNvPr>
          <p:cNvCxnSpPr>
            <a:cxnSpLocks/>
            <a:stCxn id="60" idx="1"/>
            <a:endCxn id="68" idx="5"/>
          </p:cNvCxnSpPr>
          <p:nvPr/>
        </p:nvCxnSpPr>
        <p:spPr>
          <a:xfrm flipH="1" flipV="1">
            <a:off x="4128020" y="2980988"/>
            <a:ext cx="337757" cy="67045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6" name="Oval 85" descr="Man with facial hair">
            <a:extLst>
              <a:ext uri="{FF2B5EF4-FFF2-40B4-BE49-F238E27FC236}">
                <a16:creationId xmlns:a16="http://schemas.microsoft.com/office/drawing/2014/main" id="{8B878285-B960-D0BD-E06D-E2B659E2D59F}"/>
              </a:ext>
            </a:extLst>
          </p:cNvPr>
          <p:cNvSpPr/>
          <p:nvPr/>
        </p:nvSpPr>
        <p:spPr>
          <a:xfrm>
            <a:off x="2749956" y="3494567"/>
            <a:ext cx="695856" cy="585227"/>
          </a:xfrm>
          <a:prstGeom prst="ellipse">
            <a:avLst/>
          </a:prstGeom>
          <a:blipFill dpi="0" rotWithShape="1">
            <a:blip r:embed="rId8"/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1200" dirty="0"/>
          </a:p>
        </p:txBody>
      </p: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0B76348E-D5E8-FF94-99F0-FF92970B66E0}"/>
              </a:ext>
            </a:extLst>
          </p:cNvPr>
          <p:cNvCxnSpPr>
            <a:cxnSpLocks/>
            <a:stCxn id="68" idx="3"/>
            <a:endCxn id="86" idx="7"/>
          </p:cNvCxnSpPr>
          <p:nvPr/>
        </p:nvCxnSpPr>
        <p:spPr>
          <a:xfrm flipH="1">
            <a:off x="3343906" y="2980988"/>
            <a:ext cx="292070" cy="599284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1" name="Oval 90" descr="Man with facial hair">
            <a:extLst>
              <a:ext uri="{FF2B5EF4-FFF2-40B4-BE49-F238E27FC236}">
                <a16:creationId xmlns:a16="http://schemas.microsoft.com/office/drawing/2014/main" id="{5D990BB9-C604-F0E3-E59C-8923FAC243A6}"/>
              </a:ext>
            </a:extLst>
          </p:cNvPr>
          <p:cNvSpPr/>
          <p:nvPr/>
        </p:nvSpPr>
        <p:spPr>
          <a:xfrm>
            <a:off x="7349113" y="3527661"/>
            <a:ext cx="695856" cy="585227"/>
          </a:xfrm>
          <a:prstGeom prst="ellipse">
            <a:avLst/>
          </a:prstGeom>
          <a:blipFill dpi="0" rotWithShape="1">
            <a:blip r:embed="rId9"/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1200" dirty="0"/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CF6924C2-10A8-20E5-0873-7B536FA09D7F}"/>
              </a:ext>
            </a:extLst>
          </p:cNvPr>
          <p:cNvSpPr txBox="1"/>
          <p:nvPr/>
        </p:nvSpPr>
        <p:spPr>
          <a:xfrm>
            <a:off x="6382499" y="3145612"/>
            <a:ext cx="6290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200" b="1" dirty="0"/>
              <a:t>Jethro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C0AEDEC3-603E-74F8-598F-E4D59A5FAD4D}"/>
              </a:ext>
            </a:extLst>
          </p:cNvPr>
          <p:cNvSpPr txBox="1"/>
          <p:nvPr/>
        </p:nvSpPr>
        <p:spPr>
          <a:xfrm>
            <a:off x="4416441" y="4167048"/>
            <a:ext cx="5517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200" b="1" dirty="0" err="1"/>
              <a:t>Ronn</a:t>
            </a:r>
            <a:endParaRPr lang="en-PH" sz="1200" b="1" dirty="0"/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05EFB568-9C1A-6F2A-7A68-2A70CE2C46A9}"/>
              </a:ext>
            </a:extLst>
          </p:cNvPr>
          <p:cNvSpPr txBox="1"/>
          <p:nvPr/>
        </p:nvSpPr>
        <p:spPr>
          <a:xfrm>
            <a:off x="4872307" y="2056261"/>
            <a:ext cx="5441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200" b="1" dirty="0"/>
              <a:t>Nica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051D467A-6BE1-BC43-A4E5-26773EE58827}"/>
              </a:ext>
            </a:extLst>
          </p:cNvPr>
          <p:cNvSpPr txBox="1"/>
          <p:nvPr/>
        </p:nvSpPr>
        <p:spPr>
          <a:xfrm>
            <a:off x="7385322" y="4161131"/>
            <a:ext cx="6596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200" b="1" dirty="0" err="1"/>
              <a:t>Jonnah</a:t>
            </a:r>
            <a:endParaRPr lang="en-PH" sz="1200" b="1" dirty="0"/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92602348-F076-25E5-04FA-5CFE51C23ACB}"/>
              </a:ext>
            </a:extLst>
          </p:cNvPr>
          <p:cNvSpPr txBox="1"/>
          <p:nvPr/>
        </p:nvSpPr>
        <p:spPr>
          <a:xfrm>
            <a:off x="2853252" y="4058160"/>
            <a:ext cx="5517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200" b="1" dirty="0"/>
              <a:t>Neal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5D603AEE-A5D1-BEA0-252E-6AFA444A7647}"/>
              </a:ext>
            </a:extLst>
          </p:cNvPr>
          <p:cNvSpPr txBox="1"/>
          <p:nvPr/>
        </p:nvSpPr>
        <p:spPr>
          <a:xfrm>
            <a:off x="3534070" y="3103909"/>
            <a:ext cx="6958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200" b="1" dirty="0"/>
              <a:t>J-</a:t>
            </a:r>
            <a:r>
              <a:rPr lang="en-PH" sz="1200" b="1" dirty="0" err="1"/>
              <a:t>Rhyzz</a:t>
            </a:r>
            <a:endParaRPr lang="en-PH" sz="1200" b="1" dirty="0"/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2F156CB5-55ED-800E-8CBC-2F70BE5B71B6}"/>
              </a:ext>
            </a:extLst>
          </p:cNvPr>
          <p:cNvCxnSpPr>
            <a:cxnSpLocks/>
            <a:stCxn id="91" idx="1"/>
            <a:endCxn id="5" idx="5"/>
          </p:cNvCxnSpPr>
          <p:nvPr/>
        </p:nvCxnSpPr>
        <p:spPr>
          <a:xfrm flipH="1" flipV="1">
            <a:off x="6943024" y="2980988"/>
            <a:ext cx="507995" cy="632378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8061A0F7-35C3-0E8E-1F6A-9A37BC351FFF}"/>
              </a:ext>
            </a:extLst>
          </p:cNvPr>
          <p:cNvSpPr txBox="1"/>
          <p:nvPr/>
        </p:nvSpPr>
        <p:spPr>
          <a:xfrm>
            <a:off x="5586120" y="4157052"/>
            <a:ext cx="6596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200" b="1" dirty="0"/>
              <a:t>Tristan</a:t>
            </a:r>
          </a:p>
        </p:txBody>
      </p:sp>
      <p:sp>
        <p:nvSpPr>
          <p:cNvPr id="88" name="Oval 87" descr="Man with facial hair">
            <a:extLst>
              <a:ext uri="{FF2B5EF4-FFF2-40B4-BE49-F238E27FC236}">
                <a16:creationId xmlns:a16="http://schemas.microsoft.com/office/drawing/2014/main" id="{3553F5F1-CDD1-515E-3AA1-A29A3186AA82}"/>
              </a:ext>
            </a:extLst>
          </p:cNvPr>
          <p:cNvSpPr/>
          <p:nvPr/>
        </p:nvSpPr>
        <p:spPr>
          <a:xfrm>
            <a:off x="536340" y="5148437"/>
            <a:ext cx="695856" cy="585227"/>
          </a:xfrm>
          <a:prstGeom prst="ellipse">
            <a:avLst/>
          </a:prstGeom>
          <a:blipFill dpi="0" rotWithShape="1">
            <a:blip r:embed="rId7"/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1200" dirty="0"/>
          </a:p>
        </p:txBody>
      </p:sp>
      <p:sp>
        <p:nvSpPr>
          <p:cNvPr id="89" name="Oval 88" descr="Man with facial hair">
            <a:extLst>
              <a:ext uri="{FF2B5EF4-FFF2-40B4-BE49-F238E27FC236}">
                <a16:creationId xmlns:a16="http://schemas.microsoft.com/office/drawing/2014/main" id="{CB2702C9-14A7-E48C-C266-C50EFEB3D423}"/>
              </a:ext>
            </a:extLst>
          </p:cNvPr>
          <p:cNvSpPr/>
          <p:nvPr/>
        </p:nvSpPr>
        <p:spPr>
          <a:xfrm>
            <a:off x="1586738" y="5148436"/>
            <a:ext cx="695856" cy="585227"/>
          </a:xfrm>
          <a:prstGeom prst="ellipse">
            <a:avLst/>
          </a:prstGeom>
          <a:blipFill dpi="0" rotWithShape="1">
            <a:blip r:embed="rId6"/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1200" dirty="0"/>
          </a:p>
        </p:txBody>
      </p:sp>
      <p:sp>
        <p:nvSpPr>
          <p:cNvPr id="90" name="Oval 89" descr="Man with facial hair">
            <a:extLst>
              <a:ext uri="{FF2B5EF4-FFF2-40B4-BE49-F238E27FC236}">
                <a16:creationId xmlns:a16="http://schemas.microsoft.com/office/drawing/2014/main" id="{0783158D-0173-45A6-610E-73F66965A0F7}"/>
              </a:ext>
            </a:extLst>
          </p:cNvPr>
          <p:cNvSpPr/>
          <p:nvPr/>
        </p:nvSpPr>
        <p:spPr>
          <a:xfrm>
            <a:off x="3750020" y="5148535"/>
            <a:ext cx="695856" cy="585227"/>
          </a:xfrm>
          <a:prstGeom prst="ellipse">
            <a:avLst/>
          </a:prstGeom>
          <a:blipFill dpi="0" rotWithShape="1">
            <a:blip r:embed="rId4"/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1200" dirty="0"/>
          </a:p>
        </p:txBody>
      </p:sp>
      <p:sp>
        <p:nvSpPr>
          <p:cNvPr id="94" name="Oval 93" descr="Man with facial hair">
            <a:extLst>
              <a:ext uri="{FF2B5EF4-FFF2-40B4-BE49-F238E27FC236}">
                <a16:creationId xmlns:a16="http://schemas.microsoft.com/office/drawing/2014/main" id="{2CCEB941-A4D2-4226-99E4-782F2B0C94AE}"/>
              </a:ext>
            </a:extLst>
          </p:cNvPr>
          <p:cNvSpPr/>
          <p:nvPr/>
        </p:nvSpPr>
        <p:spPr>
          <a:xfrm>
            <a:off x="2682126" y="5148536"/>
            <a:ext cx="695856" cy="585227"/>
          </a:xfrm>
          <a:prstGeom prst="ellipse">
            <a:avLst/>
          </a:prstGeom>
          <a:blipFill dpi="0" rotWithShape="1">
            <a:blip r:embed="rId8"/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1200" dirty="0"/>
          </a:p>
        </p:txBody>
      </p:sp>
      <p:sp>
        <p:nvSpPr>
          <p:cNvPr id="95" name="Oval 94" descr="Man with facial hair">
            <a:extLst>
              <a:ext uri="{FF2B5EF4-FFF2-40B4-BE49-F238E27FC236}">
                <a16:creationId xmlns:a16="http://schemas.microsoft.com/office/drawing/2014/main" id="{547C43A4-C8E4-41A8-76F1-740ABE798CD9}"/>
              </a:ext>
            </a:extLst>
          </p:cNvPr>
          <p:cNvSpPr/>
          <p:nvPr/>
        </p:nvSpPr>
        <p:spPr>
          <a:xfrm>
            <a:off x="5948408" y="5148041"/>
            <a:ext cx="695856" cy="585227"/>
          </a:xfrm>
          <a:prstGeom prst="ellipse">
            <a:avLst/>
          </a:prstGeom>
          <a:blipFill dpi="0" rotWithShape="1">
            <a:blip r:embed="rId5"/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1200" dirty="0"/>
          </a:p>
        </p:txBody>
      </p:sp>
      <p:sp>
        <p:nvSpPr>
          <p:cNvPr id="97" name="Oval 96" descr="Man with facial hair">
            <a:extLst>
              <a:ext uri="{FF2B5EF4-FFF2-40B4-BE49-F238E27FC236}">
                <a16:creationId xmlns:a16="http://schemas.microsoft.com/office/drawing/2014/main" id="{2516A271-F079-44B6-A3DD-FBB15D204315}"/>
              </a:ext>
            </a:extLst>
          </p:cNvPr>
          <p:cNvSpPr/>
          <p:nvPr/>
        </p:nvSpPr>
        <p:spPr>
          <a:xfrm>
            <a:off x="6961614" y="5146581"/>
            <a:ext cx="695856" cy="585227"/>
          </a:xfrm>
          <a:prstGeom prst="ellipse">
            <a:avLst/>
          </a:prstGeom>
          <a:blipFill dpi="0" rotWithShape="1">
            <a:blip r:embed="rId9"/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1200" dirty="0"/>
          </a:p>
        </p:txBody>
      </p:sp>
      <p:sp>
        <p:nvSpPr>
          <p:cNvPr id="98" name="Oval 97" descr="Man with facial hair">
            <a:extLst>
              <a:ext uri="{FF2B5EF4-FFF2-40B4-BE49-F238E27FC236}">
                <a16:creationId xmlns:a16="http://schemas.microsoft.com/office/drawing/2014/main" id="{A00B8EB9-AB3E-102B-45F9-164872240E58}"/>
              </a:ext>
            </a:extLst>
          </p:cNvPr>
          <p:cNvSpPr/>
          <p:nvPr/>
        </p:nvSpPr>
        <p:spPr>
          <a:xfrm>
            <a:off x="4878523" y="5146581"/>
            <a:ext cx="695856" cy="585227"/>
          </a:xfrm>
          <a:prstGeom prst="ellipse">
            <a:avLst/>
          </a:prstGeom>
          <a:blipFill dpi="0" rotWithShape="1">
            <a:blip r:embed="rId3"/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1200" dirty="0"/>
          </a:p>
        </p:txBody>
      </p:sp>
    </p:spTree>
    <p:extLst>
      <p:ext uri="{BB962C8B-B14F-4D97-AF65-F5344CB8AC3E}">
        <p14:creationId xmlns:p14="http://schemas.microsoft.com/office/powerpoint/2010/main" val="2449463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 animBg="1"/>
      <p:bldP spid="89" grpId="0" animBg="1"/>
      <p:bldP spid="90" grpId="0" animBg="1"/>
      <p:bldP spid="94" grpId="0" animBg="1"/>
      <p:bldP spid="95" grpId="0" animBg="1"/>
      <p:bldP spid="97" grpId="0" animBg="1"/>
      <p:bldP spid="98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Breadth First Search</a:t>
            </a:r>
            <a:endParaRPr lang="en-PH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</a:rPr>
              <a:t>CCALCOMP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E741B53-3742-63BE-6C0A-5A2CE756D436}"/>
              </a:ext>
            </a:extLst>
          </p:cNvPr>
          <p:cNvSpPr txBox="1">
            <a:spLocks/>
          </p:cNvSpPr>
          <p:nvPr/>
        </p:nvSpPr>
        <p:spPr>
          <a:xfrm>
            <a:off x="4352096" y="2635500"/>
            <a:ext cx="5313123" cy="237803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3000" b="1" dirty="0"/>
          </a:p>
          <a:p>
            <a:pPr algn="l"/>
            <a:endParaRPr lang="en-US" sz="3000" b="1" i="0" dirty="0">
              <a:effectLst/>
            </a:endParaRPr>
          </a:p>
          <a:p>
            <a:pPr algn="l"/>
            <a:endParaRPr lang="en-US" sz="3000" dirty="0"/>
          </a:p>
          <a:p>
            <a:pPr algn="l"/>
            <a:endParaRPr lang="en-US" sz="3000" b="1" i="0" dirty="0">
              <a:effectLst/>
            </a:endParaRPr>
          </a:p>
          <a:p>
            <a:pPr algn="l"/>
            <a:endParaRPr lang="en-US" sz="3000" b="1" dirty="0"/>
          </a:p>
          <a:p>
            <a:pPr algn="l"/>
            <a:endParaRPr lang="en-US" sz="3000" b="1" i="0" dirty="0">
              <a:effectLst/>
            </a:endParaRPr>
          </a:p>
          <a:p>
            <a:pPr algn="l"/>
            <a:endParaRPr lang="en-US" sz="3000" b="1" dirty="0"/>
          </a:p>
          <a:p>
            <a:pPr algn="l"/>
            <a:endParaRPr lang="en-US" sz="3000" b="1" i="0" dirty="0">
              <a:effectLst/>
            </a:endParaRPr>
          </a:p>
          <a:p>
            <a:pPr algn="l"/>
            <a:endParaRPr lang="en-US" sz="3000" b="1" dirty="0"/>
          </a:p>
          <a:p>
            <a:pPr algn="l"/>
            <a:endParaRPr lang="en-US" sz="3000" b="1" i="0" dirty="0">
              <a:effectLst/>
            </a:endParaRPr>
          </a:p>
          <a:p>
            <a:pPr algn="l"/>
            <a:endParaRPr lang="en-US" sz="3000" b="1" dirty="0"/>
          </a:p>
          <a:p>
            <a:pPr algn="l"/>
            <a:endParaRPr lang="en-US" sz="3000" b="0" i="0" dirty="0">
              <a:effectLst/>
            </a:endParaRPr>
          </a:p>
        </p:txBody>
      </p:sp>
      <p:sp>
        <p:nvSpPr>
          <p:cNvPr id="5" name="Oval 4" descr="Man with facial hair">
            <a:extLst>
              <a:ext uri="{FF2B5EF4-FFF2-40B4-BE49-F238E27FC236}">
                <a16:creationId xmlns:a16="http://schemas.microsoft.com/office/drawing/2014/main" id="{63A1CEE5-8454-5AFC-3986-C716BF7E15FA}"/>
              </a:ext>
            </a:extLst>
          </p:cNvPr>
          <p:cNvSpPr/>
          <p:nvPr/>
        </p:nvSpPr>
        <p:spPr>
          <a:xfrm>
            <a:off x="8722798" y="2489479"/>
            <a:ext cx="695856" cy="585227"/>
          </a:xfrm>
          <a:prstGeom prst="ellipse">
            <a:avLst/>
          </a:prstGeom>
          <a:blipFill dpi="0" rotWithShape="1">
            <a:blip r:embed="rId3"/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1200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4718157-2E5D-0E4B-3C97-5E586A411FCC}"/>
              </a:ext>
            </a:extLst>
          </p:cNvPr>
          <p:cNvCxnSpPr>
            <a:cxnSpLocks/>
            <a:stCxn id="68" idx="1"/>
            <a:endCxn id="65" idx="5"/>
          </p:cNvCxnSpPr>
          <p:nvPr/>
        </p:nvCxnSpPr>
        <p:spPr>
          <a:xfrm flipH="1" flipV="1">
            <a:off x="6497644" y="2121669"/>
            <a:ext cx="237691" cy="453515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081D08D-0368-61AA-69A6-5FE139B91F48}"/>
              </a:ext>
            </a:extLst>
          </p:cNvPr>
          <p:cNvCxnSpPr>
            <a:cxnSpLocks/>
            <a:stCxn id="5" idx="2"/>
            <a:endCxn id="68" idx="6"/>
          </p:cNvCxnSpPr>
          <p:nvPr/>
        </p:nvCxnSpPr>
        <p:spPr>
          <a:xfrm flipH="1">
            <a:off x="7329285" y="2782093"/>
            <a:ext cx="1393513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0" name="Oval 59" descr="Man with facial hair">
            <a:extLst>
              <a:ext uri="{FF2B5EF4-FFF2-40B4-BE49-F238E27FC236}">
                <a16:creationId xmlns:a16="http://schemas.microsoft.com/office/drawing/2014/main" id="{F89895EF-1293-B363-6E0A-C52EBBF1486D}"/>
              </a:ext>
            </a:extLst>
          </p:cNvPr>
          <p:cNvSpPr/>
          <p:nvPr/>
        </p:nvSpPr>
        <p:spPr>
          <a:xfrm>
            <a:off x="4756897" y="1618461"/>
            <a:ext cx="695856" cy="585227"/>
          </a:xfrm>
          <a:prstGeom prst="ellipse">
            <a:avLst/>
          </a:prstGeom>
          <a:blipFill dpi="0" rotWithShape="1">
            <a:blip r:embed="rId4"/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1200" dirty="0"/>
          </a:p>
        </p:txBody>
      </p:sp>
      <p:sp>
        <p:nvSpPr>
          <p:cNvPr id="65" name="Oval 64" descr="Man with facial hair">
            <a:extLst>
              <a:ext uri="{FF2B5EF4-FFF2-40B4-BE49-F238E27FC236}">
                <a16:creationId xmlns:a16="http://schemas.microsoft.com/office/drawing/2014/main" id="{35078AE6-2ADF-644E-37F8-21FD3B7268A6}"/>
              </a:ext>
            </a:extLst>
          </p:cNvPr>
          <p:cNvSpPr/>
          <p:nvPr/>
        </p:nvSpPr>
        <p:spPr>
          <a:xfrm>
            <a:off x="5903694" y="1622147"/>
            <a:ext cx="695856" cy="585227"/>
          </a:xfrm>
          <a:prstGeom prst="ellipse">
            <a:avLst/>
          </a:prstGeom>
          <a:blipFill dpi="0" rotWithShape="1">
            <a:blip r:embed="rId5"/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1200" dirty="0"/>
          </a:p>
        </p:txBody>
      </p:sp>
      <p:sp>
        <p:nvSpPr>
          <p:cNvPr id="68" name="Oval 67" descr="Man with facial hair">
            <a:extLst>
              <a:ext uri="{FF2B5EF4-FFF2-40B4-BE49-F238E27FC236}">
                <a16:creationId xmlns:a16="http://schemas.microsoft.com/office/drawing/2014/main" id="{3114BD07-9FDA-1D23-DC95-22C3E8D5EAFE}"/>
              </a:ext>
            </a:extLst>
          </p:cNvPr>
          <p:cNvSpPr/>
          <p:nvPr/>
        </p:nvSpPr>
        <p:spPr>
          <a:xfrm>
            <a:off x="6633429" y="2489479"/>
            <a:ext cx="695856" cy="585227"/>
          </a:xfrm>
          <a:prstGeom prst="ellipse">
            <a:avLst/>
          </a:prstGeom>
          <a:blipFill dpi="0" rotWithShape="1">
            <a:blip r:embed="rId6"/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1200" dirty="0"/>
          </a:p>
        </p:txBody>
      </p:sp>
      <p:sp>
        <p:nvSpPr>
          <p:cNvPr id="74" name="Oval 73" descr="Man with facial hair">
            <a:extLst>
              <a:ext uri="{FF2B5EF4-FFF2-40B4-BE49-F238E27FC236}">
                <a16:creationId xmlns:a16="http://schemas.microsoft.com/office/drawing/2014/main" id="{6BBEF8C2-C8CC-AF77-3AEF-33FF14E887BA}"/>
              </a:ext>
            </a:extLst>
          </p:cNvPr>
          <p:cNvSpPr/>
          <p:nvPr/>
        </p:nvSpPr>
        <p:spPr>
          <a:xfrm>
            <a:off x="4044811" y="2472242"/>
            <a:ext cx="695856" cy="585227"/>
          </a:xfrm>
          <a:prstGeom prst="ellipse">
            <a:avLst/>
          </a:prstGeom>
          <a:blipFill dpi="0" rotWithShape="1">
            <a:blip r:embed="rId7"/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1200" dirty="0"/>
          </a:p>
        </p:txBody>
      </p: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AF1A4223-31F3-6A97-2060-0DE0EE85D91D}"/>
              </a:ext>
            </a:extLst>
          </p:cNvPr>
          <p:cNvCxnSpPr>
            <a:cxnSpLocks/>
            <a:stCxn id="68" idx="2"/>
            <a:endCxn id="74" idx="6"/>
          </p:cNvCxnSpPr>
          <p:nvPr/>
        </p:nvCxnSpPr>
        <p:spPr>
          <a:xfrm flipH="1" flipV="1">
            <a:off x="4740667" y="2764856"/>
            <a:ext cx="1892762" cy="17237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CE1792BF-ED07-C692-F0F6-8F1BC2261412}"/>
              </a:ext>
            </a:extLst>
          </p:cNvPr>
          <p:cNvCxnSpPr>
            <a:cxnSpLocks/>
            <a:stCxn id="60" idx="3"/>
            <a:endCxn id="74" idx="7"/>
          </p:cNvCxnSpPr>
          <p:nvPr/>
        </p:nvCxnSpPr>
        <p:spPr>
          <a:xfrm flipH="1">
            <a:off x="4638761" y="2117983"/>
            <a:ext cx="220042" cy="439964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6" name="Oval 85" descr="Man with facial hair">
            <a:extLst>
              <a:ext uri="{FF2B5EF4-FFF2-40B4-BE49-F238E27FC236}">
                <a16:creationId xmlns:a16="http://schemas.microsoft.com/office/drawing/2014/main" id="{8B878285-B960-D0BD-E06D-E2B659E2D59F}"/>
              </a:ext>
            </a:extLst>
          </p:cNvPr>
          <p:cNvSpPr/>
          <p:nvPr/>
        </p:nvSpPr>
        <p:spPr>
          <a:xfrm>
            <a:off x="3245487" y="1612970"/>
            <a:ext cx="695856" cy="585227"/>
          </a:xfrm>
          <a:prstGeom prst="ellipse">
            <a:avLst/>
          </a:prstGeom>
          <a:blipFill dpi="0" rotWithShape="1">
            <a:blip r:embed="rId8"/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1200" dirty="0"/>
          </a:p>
        </p:txBody>
      </p: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0B76348E-D5E8-FF94-99F0-FF92970B66E0}"/>
              </a:ext>
            </a:extLst>
          </p:cNvPr>
          <p:cNvCxnSpPr>
            <a:cxnSpLocks/>
            <a:stCxn id="74" idx="1"/>
            <a:endCxn id="86" idx="5"/>
          </p:cNvCxnSpPr>
          <p:nvPr/>
        </p:nvCxnSpPr>
        <p:spPr>
          <a:xfrm flipH="1" flipV="1">
            <a:off x="3839437" y="2112492"/>
            <a:ext cx="307280" cy="445455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1" name="Oval 90" descr="Man with facial hair">
            <a:extLst>
              <a:ext uri="{FF2B5EF4-FFF2-40B4-BE49-F238E27FC236}">
                <a16:creationId xmlns:a16="http://schemas.microsoft.com/office/drawing/2014/main" id="{5D990BB9-C604-F0E3-E59C-8923FAC243A6}"/>
              </a:ext>
            </a:extLst>
          </p:cNvPr>
          <p:cNvSpPr/>
          <p:nvPr/>
        </p:nvSpPr>
        <p:spPr>
          <a:xfrm>
            <a:off x="7516342" y="1648985"/>
            <a:ext cx="695856" cy="585227"/>
          </a:xfrm>
          <a:prstGeom prst="ellipse">
            <a:avLst/>
          </a:prstGeom>
          <a:blipFill dpi="0" rotWithShape="1">
            <a:blip r:embed="rId9"/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1200" dirty="0"/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CF6924C2-10A8-20E5-0873-7B536FA09D7F}"/>
              </a:ext>
            </a:extLst>
          </p:cNvPr>
          <p:cNvSpPr txBox="1"/>
          <p:nvPr/>
        </p:nvSpPr>
        <p:spPr>
          <a:xfrm>
            <a:off x="8740881" y="3102460"/>
            <a:ext cx="6290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200" b="1" dirty="0"/>
              <a:t>Jethro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C0AEDEC3-603E-74F8-598F-E4D59A5FAD4D}"/>
              </a:ext>
            </a:extLst>
          </p:cNvPr>
          <p:cNvSpPr txBox="1"/>
          <p:nvPr/>
        </p:nvSpPr>
        <p:spPr>
          <a:xfrm>
            <a:off x="4858803" y="1387308"/>
            <a:ext cx="5517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200" b="1" dirty="0" err="1"/>
              <a:t>Ronn</a:t>
            </a:r>
            <a:endParaRPr lang="en-PH" sz="1200" b="1" dirty="0"/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05EFB568-9C1A-6F2A-7A68-2A70CE2C46A9}"/>
              </a:ext>
            </a:extLst>
          </p:cNvPr>
          <p:cNvSpPr txBox="1"/>
          <p:nvPr/>
        </p:nvSpPr>
        <p:spPr>
          <a:xfrm>
            <a:off x="4120647" y="3065757"/>
            <a:ext cx="5441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200" b="1" dirty="0"/>
              <a:t>Nica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051D467A-6BE1-BC43-A4E5-26773EE58827}"/>
              </a:ext>
            </a:extLst>
          </p:cNvPr>
          <p:cNvSpPr txBox="1"/>
          <p:nvPr/>
        </p:nvSpPr>
        <p:spPr>
          <a:xfrm>
            <a:off x="7534446" y="1375160"/>
            <a:ext cx="6596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200" b="1" dirty="0" err="1"/>
              <a:t>Jonnah</a:t>
            </a:r>
            <a:endParaRPr lang="en-PH" sz="1200" b="1" dirty="0"/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92602348-F076-25E5-04FA-5CFE51C23ACB}"/>
              </a:ext>
            </a:extLst>
          </p:cNvPr>
          <p:cNvSpPr txBox="1"/>
          <p:nvPr/>
        </p:nvSpPr>
        <p:spPr>
          <a:xfrm>
            <a:off x="3337096" y="1371756"/>
            <a:ext cx="5517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200" b="1" dirty="0"/>
              <a:t>Neal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5D603AEE-A5D1-BEA0-252E-6AFA444A7647}"/>
              </a:ext>
            </a:extLst>
          </p:cNvPr>
          <p:cNvSpPr txBox="1"/>
          <p:nvPr/>
        </p:nvSpPr>
        <p:spPr>
          <a:xfrm>
            <a:off x="6624747" y="3074883"/>
            <a:ext cx="6958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200" b="1" dirty="0"/>
              <a:t>J-</a:t>
            </a:r>
            <a:r>
              <a:rPr lang="en-PH" sz="1200" b="1" dirty="0" err="1"/>
              <a:t>Rhyzz</a:t>
            </a:r>
            <a:endParaRPr lang="en-PH" sz="1200" b="1" dirty="0"/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2F156CB5-55ED-800E-8CBC-2F70BE5B71B6}"/>
              </a:ext>
            </a:extLst>
          </p:cNvPr>
          <p:cNvCxnSpPr>
            <a:cxnSpLocks/>
            <a:stCxn id="91" idx="3"/>
            <a:endCxn id="68" idx="7"/>
          </p:cNvCxnSpPr>
          <p:nvPr/>
        </p:nvCxnSpPr>
        <p:spPr>
          <a:xfrm flipH="1">
            <a:off x="7227379" y="2148507"/>
            <a:ext cx="390869" cy="426677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8061A0F7-35C3-0E8E-1F6A-9A37BC351FFF}"/>
              </a:ext>
            </a:extLst>
          </p:cNvPr>
          <p:cNvSpPr txBox="1"/>
          <p:nvPr/>
        </p:nvSpPr>
        <p:spPr>
          <a:xfrm>
            <a:off x="5921798" y="1388741"/>
            <a:ext cx="6596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200" b="1" dirty="0"/>
              <a:t>Tristan</a:t>
            </a:r>
          </a:p>
        </p:txBody>
      </p:sp>
      <p:sp>
        <p:nvSpPr>
          <p:cNvPr id="88" name="Oval 87" descr="Man with facial hair">
            <a:extLst>
              <a:ext uri="{FF2B5EF4-FFF2-40B4-BE49-F238E27FC236}">
                <a16:creationId xmlns:a16="http://schemas.microsoft.com/office/drawing/2014/main" id="{3553F5F1-CDD1-515E-3AA1-A29A3186AA82}"/>
              </a:ext>
            </a:extLst>
          </p:cNvPr>
          <p:cNvSpPr/>
          <p:nvPr/>
        </p:nvSpPr>
        <p:spPr>
          <a:xfrm>
            <a:off x="1797118" y="4361402"/>
            <a:ext cx="695856" cy="585227"/>
          </a:xfrm>
          <a:prstGeom prst="ellipse">
            <a:avLst/>
          </a:prstGeom>
          <a:blipFill dpi="0" rotWithShape="1">
            <a:blip r:embed="rId7"/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1200" dirty="0"/>
          </a:p>
        </p:txBody>
      </p:sp>
      <p:sp>
        <p:nvSpPr>
          <p:cNvPr id="89" name="Oval 88" descr="Man with facial hair">
            <a:extLst>
              <a:ext uri="{FF2B5EF4-FFF2-40B4-BE49-F238E27FC236}">
                <a16:creationId xmlns:a16="http://schemas.microsoft.com/office/drawing/2014/main" id="{CB2702C9-14A7-E48C-C266-C50EFEB3D423}"/>
              </a:ext>
            </a:extLst>
          </p:cNvPr>
          <p:cNvSpPr/>
          <p:nvPr/>
        </p:nvSpPr>
        <p:spPr>
          <a:xfrm>
            <a:off x="2847516" y="4361401"/>
            <a:ext cx="695856" cy="585227"/>
          </a:xfrm>
          <a:prstGeom prst="ellipse">
            <a:avLst/>
          </a:prstGeom>
          <a:blipFill dpi="0" rotWithShape="1">
            <a:blip r:embed="rId6"/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1200" dirty="0"/>
          </a:p>
        </p:txBody>
      </p:sp>
      <p:sp>
        <p:nvSpPr>
          <p:cNvPr id="90" name="Oval 89" descr="Man with facial hair">
            <a:extLst>
              <a:ext uri="{FF2B5EF4-FFF2-40B4-BE49-F238E27FC236}">
                <a16:creationId xmlns:a16="http://schemas.microsoft.com/office/drawing/2014/main" id="{0783158D-0173-45A6-610E-73F66965A0F7}"/>
              </a:ext>
            </a:extLst>
          </p:cNvPr>
          <p:cNvSpPr/>
          <p:nvPr/>
        </p:nvSpPr>
        <p:spPr>
          <a:xfrm>
            <a:off x="4943730" y="4361400"/>
            <a:ext cx="695856" cy="585227"/>
          </a:xfrm>
          <a:prstGeom prst="ellipse">
            <a:avLst/>
          </a:prstGeom>
          <a:blipFill dpi="0" rotWithShape="1">
            <a:blip r:embed="rId4"/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1200" dirty="0"/>
          </a:p>
        </p:txBody>
      </p:sp>
      <p:sp>
        <p:nvSpPr>
          <p:cNvPr id="94" name="Oval 93" descr="Man with facial hair">
            <a:extLst>
              <a:ext uri="{FF2B5EF4-FFF2-40B4-BE49-F238E27FC236}">
                <a16:creationId xmlns:a16="http://schemas.microsoft.com/office/drawing/2014/main" id="{2CCEB941-A4D2-4226-99E4-782F2B0C94AE}"/>
              </a:ext>
            </a:extLst>
          </p:cNvPr>
          <p:cNvSpPr/>
          <p:nvPr/>
        </p:nvSpPr>
        <p:spPr>
          <a:xfrm>
            <a:off x="3905108" y="4361400"/>
            <a:ext cx="695856" cy="585227"/>
          </a:xfrm>
          <a:prstGeom prst="ellipse">
            <a:avLst/>
          </a:prstGeom>
          <a:blipFill dpi="0" rotWithShape="1">
            <a:blip r:embed="rId8"/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1200" dirty="0"/>
          </a:p>
        </p:txBody>
      </p:sp>
      <p:sp>
        <p:nvSpPr>
          <p:cNvPr id="95" name="Oval 94" descr="Man with facial hair">
            <a:extLst>
              <a:ext uri="{FF2B5EF4-FFF2-40B4-BE49-F238E27FC236}">
                <a16:creationId xmlns:a16="http://schemas.microsoft.com/office/drawing/2014/main" id="{547C43A4-C8E4-41A8-76F1-740ABE798CD9}"/>
              </a:ext>
            </a:extLst>
          </p:cNvPr>
          <p:cNvSpPr/>
          <p:nvPr/>
        </p:nvSpPr>
        <p:spPr>
          <a:xfrm>
            <a:off x="5996841" y="4361401"/>
            <a:ext cx="695856" cy="585227"/>
          </a:xfrm>
          <a:prstGeom prst="ellipse">
            <a:avLst/>
          </a:prstGeom>
          <a:blipFill dpi="0" rotWithShape="1">
            <a:blip r:embed="rId5"/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1200" dirty="0"/>
          </a:p>
        </p:txBody>
      </p:sp>
      <p:sp>
        <p:nvSpPr>
          <p:cNvPr id="97" name="Oval 96" descr="Man with facial hair">
            <a:extLst>
              <a:ext uri="{FF2B5EF4-FFF2-40B4-BE49-F238E27FC236}">
                <a16:creationId xmlns:a16="http://schemas.microsoft.com/office/drawing/2014/main" id="{2516A271-F079-44B6-A3DD-FBB15D204315}"/>
              </a:ext>
            </a:extLst>
          </p:cNvPr>
          <p:cNvSpPr/>
          <p:nvPr/>
        </p:nvSpPr>
        <p:spPr>
          <a:xfrm>
            <a:off x="7111910" y="4393217"/>
            <a:ext cx="695856" cy="585227"/>
          </a:xfrm>
          <a:prstGeom prst="ellipse">
            <a:avLst/>
          </a:prstGeom>
          <a:blipFill dpi="0" rotWithShape="1">
            <a:blip r:embed="rId9"/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1200" dirty="0"/>
          </a:p>
        </p:txBody>
      </p:sp>
      <p:sp>
        <p:nvSpPr>
          <p:cNvPr id="98" name="Oval 97" descr="Man with facial hair">
            <a:extLst>
              <a:ext uri="{FF2B5EF4-FFF2-40B4-BE49-F238E27FC236}">
                <a16:creationId xmlns:a16="http://schemas.microsoft.com/office/drawing/2014/main" id="{A00B8EB9-AB3E-102B-45F9-164872240E58}"/>
              </a:ext>
            </a:extLst>
          </p:cNvPr>
          <p:cNvSpPr/>
          <p:nvPr/>
        </p:nvSpPr>
        <p:spPr>
          <a:xfrm>
            <a:off x="8226979" y="4393217"/>
            <a:ext cx="695856" cy="585227"/>
          </a:xfrm>
          <a:prstGeom prst="ellipse">
            <a:avLst/>
          </a:prstGeom>
          <a:blipFill dpi="0" rotWithShape="1">
            <a:blip r:embed="rId3"/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1200" dirty="0"/>
          </a:p>
        </p:txBody>
      </p:sp>
    </p:spTree>
    <p:extLst>
      <p:ext uri="{BB962C8B-B14F-4D97-AF65-F5344CB8AC3E}">
        <p14:creationId xmlns:p14="http://schemas.microsoft.com/office/powerpoint/2010/main" val="2030530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indefinite"/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3" dur="indefinite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indefinite"/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9" dur="indefinite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indefinite"/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4" dur="indefinite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indefinite"/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7" dur="indefinite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indefinite"/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0" dur="indefinite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indefinite"/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3" dur="indefinite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indefinite"/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6" dur="indefinite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 animBg="1"/>
      <p:bldP spid="88" grpId="1" animBg="1"/>
      <p:bldP spid="89" grpId="0" animBg="1"/>
      <p:bldP spid="89" grpId="1" animBg="1"/>
      <p:bldP spid="90" grpId="0" animBg="1"/>
      <p:bldP spid="90" grpId="1" animBg="1"/>
      <p:bldP spid="94" grpId="0" animBg="1"/>
      <p:bldP spid="94" grpId="1" animBg="1"/>
      <p:bldP spid="95" grpId="0" animBg="1"/>
      <p:bldP spid="95" grpId="1" animBg="1"/>
      <p:bldP spid="97" grpId="0" animBg="1"/>
      <p:bldP spid="97" grpId="1" animBg="1"/>
      <p:bldP spid="98" grpId="0" animBg="1"/>
      <p:bldP spid="98" grpId="1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Depth First Search</a:t>
            </a:r>
            <a:endParaRPr lang="en-PH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</a:rPr>
              <a:t>CCALCOMP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E741B53-3742-63BE-6C0A-5A2CE756D436}"/>
              </a:ext>
            </a:extLst>
          </p:cNvPr>
          <p:cNvSpPr txBox="1">
            <a:spLocks/>
          </p:cNvSpPr>
          <p:nvPr/>
        </p:nvSpPr>
        <p:spPr>
          <a:xfrm>
            <a:off x="4352096" y="2635500"/>
            <a:ext cx="5313123" cy="237803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3000" b="1" dirty="0"/>
          </a:p>
          <a:p>
            <a:pPr algn="l"/>
            <a:endParaRPr lang="en-US" sz="3000" b="1" i="0" dirty="0">
              <a:effectLst/>
            </a:endParaRPr>
          </a:p>
          <a:p>
            <a:pPr algn="l"/>
            <a:endParaRPr lang="en-US" sz="3000" dirty="0"/>
          </a:p>
          <a:p>
            <a:pPr algn="l"/>
            <a:endParaRPr lang="en-US" sz="3000" b="1" i="0" dirty="0">
              <a:effectLst/>
            </a:endParaRPr>
          </a:p>
          <a:p>
            <a:pPr algn="l"/>
            <a:endParaRPr lang="en-US" sz="3000" b="1" dirty="0"/>
          </a:p>
          <a:p>
            <a:pPr algn="l"/>
            <a:endParaRPr lang="en-US" sz="3000" b="1" i="0" dirty="0">
              <a:effectLst/>
            </a:endParaRPr>
          </a:p>
          <a:p>
            <a:pPr algn="l"/>
            <a:endParaRPr lang="en-US" sz="3000" b="1" dirty="0"/>
          </a:p>
          <a:p>
            <a:pPr algn="l"/>
            <a:endParaRPr lang="en-US" sz="3000" b="1" i="0" dirty="0">
              <a:effectLst/>
            </a:endParaRPr>
          </a:p>
          <a:p>
            <a:pPr algn="l"/>
            <a:endParaRPr lang="en-US" sz="3000" b="1" dirty="0"/>
          </a:p>
          <a:p>
            <a:pPr algn="l"/>
            <a:endParaRPr lang="en-US" sz="3000" b="1" i="0" dirty="0">
              <a:effectLst/>
            </a:endParaRPr>
          </a:p>
          <a:p>
            <a:pPr algn="l"/>
            <a:endParaRPr lang="en-US" sz="3000" b="1" dirty="0"/>
          </a:p>
          <a:p>
            <a:pPr algn="l"/>
            <a:endParaRPr lang="en-US" sz="3000" b="0" i="0" dirty="0">
              <a:effectLst/>
            </a:endParaRPr>
          </a:p>
        </p:txBody>
      </p:sp>
      <p:sp>
        <p:nvSpPr>
          <p:cNvPr id="5" name="Oval 4" descr="Man with facial hair">
            <a:extLst>
              <a:ext uri="{FF2B5EF4-FFF2-40B4-BE49-F238E27FC236}">
                <a16:creationId xmlns:a16="http://schemas.microsoft.com/office/drawing/2014/main" id="{63A1CEE5-8454-5AFC-3986-C716BF7E15FA}"/>
              </a:ext>
            </a:extLst>
          </p:cNvPr>
          <p:cNvSpPr/>
          <p:nvPr/>
        </p:nvSpPr>
        <p:spPr>
          <a:xfrm>
            <a:off x="7958280" y="2866692"/>
            <a:ext cx="695856" cy="585227"/>
          </a:xfrm>
          <a:prstGeom prst="ellipse">
            <a:avLst/>
          </a:prstGeom>
          <a:blipFill dpi="0" rotWithShape="1">
            <a:blip r:embed="rId3"/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1200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4718157-2E5D-0E4B-3C97-5E586A411FCC}"/>
              </a:ext>
            </a:extLst>
          </p:cNvPr>
          <p:cNvCxnSpPr>
            <a:cxnSpLocks/>
            <a:stCxn id="68" idx="1"/>
            <a:endCxn id="65" idx="5"/>
          </p:cNvCxnSpPr>
          <p:nvPr/>
        </p:nvCxnSpPr>
        <p:spPr>
          <a:xfrm flipH="1" flipV="1">
            <a:off x="5733126" y="2498882"/>
            <a:ext cx="237691" cy="453515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081D08D-0368-61AA-69A6-5FE139B91F48}"/>
              </a:ext>
            </a:extLst>
          </p:cNvPr>
          <p:cNvCxnSpPr>
            <a:cxnSpLocks/>
            <a:stCxn id="5" idx="2"/>
            <a:endCxn id="68" idx="6"/>
          </p:cNvCxnSpPr>
          <p:nvPr/>
        </p:nvCxnSpPr>
        <p:spPr>
          <a:xfrm flipH="1">
            <a:off x="6564767" y="3159306"/>
            <a:ext cx="1393513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0" name="Oval 59" descr="Man with facial hair">
            <a:extLst>
              <a:ext uri="{FF2B5EF4-FFF2-40B4-BE49-F238E27FC236}">
                <a16:creationId xmlns:a16="http://schemas.microsoft.com/office/drawing/2014/main" id="{F89895EF-1293-B363-6E0A-C52EBBF1486D}"/>
              </a:ext>
            </a:extLst>
          </p:cNvPr>
          <p:cNvSpPr/>
          <p:nvPr/>
        </p:nvSpPr>
        <p:spPr>
          <a:xfrm>
            <a:off x="3992379" y="1995674"/>
            <a:ext cx="695856" cy="585227"/>
          </a:xfrm>
          <a:prstGeom prst="ellipse">
            <a:avLst/>
          </a:prstGeom>
          <a:blipFill dpi="0" rotWithShape="1">
            <a:blip r:embed="rId4"/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1200" dirty="0"/>
          </a:p>
        </p:txBody>
      </p:sp>
      <p:sp>
        <p:nvSpPr>
          <p:cNvPr id="65" name="Oval 64" descr="Man with facial hair">
            <a:extLst>
              <a:ext uri="{FF2B5EF4-FFF2-40B4-BE49-F238E27FC236}">
                <a16:creationId xmlns:a16="http://schemas.microsoft.com/office/drawing/2014/main" id="{35078AE6-2ADF-644E-37F8-21FD3B7268A6}"/>
              </a:ext>
            </a:extLst>
          </p:cNvPr>
          <p:cNvSpPr/>
          <p:nvPr/>
        </p:nvSpPr>
        <p:spPr>
          <a:xfrm>
            <a:off x="5139176" y="1999360"/>
            <a:ext cx="695856" cy="585227"/>
          </a:xfrm>
          <a:prstGeom prst="ellipse">
            <a:avLst/>
          </a:prstGeom>
          <a:blipFill dpi="0" rotWithShape="1">
            <a:blip r:embed="rId5"/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1200" dirty="0"/>
          </a:p>
        </p:txBody>
      </p:sp>
      <p:sp>
        <p:nvSpPr>
          <p:cNvPr id="68" name="Oval 67" descr="Man with facial hair">
            <a:extLst>
              <a:ext uri="{FF2B5EF4-FFF2-40B4-BE49-F238E27FC236}">
                <a16:creationId xmlns:a16="http://schemas.microsoft.com/office/drawing/2014/main" id="{3114BD07-9FDA-1D23-DC95-22C3E8D5EAFE}"/>
              </a:ext>
            </a:extLst>
          </p:cNvPr>
          <p:cNvSpPr/>
          <p:nvPr/>
        </p:nvSpPr>
        <p:spPr>
          <a:xfrm>
            <a:off x="5868911" y="2866692"/>
            <a:ext cx="695856" cy="585227"/>
          </a:xfrm>
          <a:prstGeom prst="ellipse">
            <a:avLst/>
          </a:prstGeom>
          <a:blipFill dpi="0" rotWithShape="1">
            <a:blip r:embed="rId6"/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1200" dirty="0"/>
          </a:p>
        </p:txBody>
      </p:sp>
      <p:sp>
        <p:nvSpPr>
          <p:cNvPr id="74" name="Oval 73" descr="Man with facial hair">
            <a:extLst>
              <a:ext uri="{FF2B5EF4-FFF2-40B4-BE49-F238E27FC236}">
                <a16:creationId xmlns:a16="http://schemas.microsoft.com/office/drawing/2014/main" id="{6BBEF8C2-C8CC-AF77-3AEF-33FF14E887BA}"/>
              </a:ext>
            </a:extLst>
          </p:cNvPr>
          <p:cNvSpPr/>
          <p:nvPr/>
        </p:nvSpPr>
        <p:spPr>
          <a:xfrm>
            <a:off x="3280293" y="2849455"/>
            <a:ext cx="695856" cy="585227"/>
          </a:xfrm>
          <a:prstGeom prst="ellipse">
            <a:avLst/>
          </a:prstGeom>
          <a:blipFill dpi="0" rotWithShape="1">
            <a:blip r:embed="rId7"/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1200" dirty="0"/>
          </a:p>
        </p:txBody>
      </p: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AF1A4223-31F3-6A97-2060-0DE0EE85D91D}"/>
              </a:ext>
            </a:extLst>
          </p:cNvPr>
          <p:cNvCxnSpPr>
            <a:cxnSpLocks/>
            <a:stCxn id="68" idx="2"/>
            <a:endCxn id="74" idx="6"/>
          </p:cNvCxnSpPr>
          <p:nvPr/>
        </p:nvCxnSpPr>
        <p:spPr>
          <a:xfrm flipH="1" flipV="1">
            <a:off x="3976149" y="3142069"/>
            <a:ext cx="1892762" cy="17237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CE1792BF-ED07-C692-F0F6-8F1BC2261412}"/>
              </a:ext>
            </a:extLst>
          </p:cNvPr>
          <p:cNvCxnSpPr>
            <a:cxnSpLocks/>
            <a:stCxn id="60" idx="3"/>
            <a:endCxn id="74" idx="7"/>
          </p:cNvCxnSpPr>
          <p:nvPr/>
        </p:nvCxnSpPr>
        <p:spPr>
          <a:xfrm flipH="1">
            <a:off x="3874243" y="2495196"/>
            <a:ext cx="220042" cy="439964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6" name="Oval 85" descr="Man with facial hair">
            <a:extLst>
              <a:ext uri="{FF2B5EF4-FFF2-40B4-BE49-F238E27FC236}">
                <a16:creationId xmlns:a16="http://schemas.microsoft.com/office/drawing/2014/main" id="{8B878285-B960-D0BD-E06D-E2B659E2D59F}"/>
              </a:ext>
            </a:extLst>
          </p:cNvPr>
          <p:cNvSpPr/>
          <p:nvPr/>
        </p:nvSpPr>
        <p:spPr>
          <a:xfrm>
            <a:off x="2480969" y="1990183"/>
            <a:ext cx="695856" cy="585227"/>
          </a:xfrm>
          <a:prstGeom prst="ellipse">
            <a:avLst/>
          </a:prstGeom>
          <a:blipFill dpi="0" rotWithShape="1">
            <a:blip r:embed="rId8"/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1200" dirty="0"/>
          </a:p>
        </p:txBody>
      </p: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0B76348E-D5E8-FF94-99F0-FF92970B66E0}"/>
              </a:ext>
            </a:extLst>
          </p:cNvPr>
          <p:cNvCxnSpPr>
            <a:cxnSpLocks/>
            <a:stCxn id="74" idx="1"/>
            <a:endCxn id="86" idx="5"/>
          </p:cNvCxnSpPr>
          <p:nvPr/>
        </p:nvCxnSpPr>
        <p:spPr>
          <a:xfrm flipH="1" flipV="1">
            <a:off x="3074919" y="2489705"/>
            <a:ext cx="307280" cy="445455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1" name="Oval 90" descr="Man with facial hair">
            <a:extLst>
              <a:ext uri="{FF2B5EF4-FFF2-40B4-BE49-F238E27FC236}">
                <a16:creationId xmlns:a16="http://schemas.microsoft.com/office/drawing/2014/main" id="{5D990BB9-C604-F0E3-E59C-8923FAC243A6}"/>
              </a:ext>
            </a:extLst>
          </p:cNvPr>
          <p:cNvSpPr/>
          <p:nvPr/>
        </p:nvSpPr>
        <p:spPr>
          <a:xfrm>
            <a:off x="6751824" y="2026198"/>
            <a:ext cx="695856" cy="585227"/>
          </a:xfrm>
          <a:prstGeom prst="ellipse">
            <a:avLst/>
          </a:prstGeom>
          <a:blipFill dpi="0" rotWithShape="1">
            <a:blip r:embed="rId9"/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1200" dirty="0"/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CF6924C2-10A8-20E5-0873-7B536FA09D7F}"/>
              </a:ext>
            </a:extLst>
          </p:cNvPr>
          <p:cNvSpPr txBox="1"/>
          <p:nvPr/>
        </p:nvSpPr>
        <p:spPr>
          <a:xfrm>
            <a:off x="7976363" y="3479673"/>
            <a:ext cx="6290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200" b="1" dirty="0"/>
              <a:t>Jethro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C0AEDEC3-603E-74F8-598F-E4D59A5FAD4D}"/>
              </a:ext>
            </a:extLst>
          </p:cNvPr>
          <p:cNvSpPr txBox="1"/>
          <p:nvPr/>
        </p:nvSpPr>
        <p:spPr>
          <a:xfrm>
            <a:off x="4094285" y="1764521"/>
            <a:ext cx="5517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200" b="1" dirty="0" err="1"/>
              <a:t>Ronn</a:t>
            </a:r>
            <a:endParaRPr lang="en-PH" sz="1200" b="1" dirty="0"/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05EFB568-9C1A-6F2A-7A68-2A70CE2C46A9}"/>
              </a:ext>
            </a:extLst>
          </p:cNvPr>
          <p:cNvSpPr txBox="1"/>
          <p:nvPr/>
        </p:nvSpPr>
        <p:spPr>
          <a:xfrm>
            <a:off x="3356129" y="3442970"/>
            <a:ext cx="5441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200" b="1" dirty="0"/>
              <a:t>Nica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051D467A-6BE1-BC43-A4E5-26773EE58827}"/>
              </a:ext>
            </a:extLst>
          </p:cNvPr>
          <p:cNvSpPr txBox="1"/>
          <p:nvPr/>
        </p:nvSpPr>
        <p:spPr>
          <a:xfrm>
            <a:off x="6769928" y="1752373"/>
            <a:ext cx="6596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200" b="1" dirty="0" err="1"/>
              <a:t>Jonnah</a:t>
            </a:r>
            <a:endParaRPr lang="en-PH" sz="1200" b="1" dirty="0"/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92602348-F076-25E5-04FA-5CFE51C23ACB}"/>
              </a:ext>
            </a:extLst>
          </p:cNvPr>
          <p:cNvSpPr txBox="1"/>
          <p:nvPr/>
        </p:nvSpPr>
        <p:spPr>
          <a:xfrm>
            <a:off x="2572578" y="1748969"/>
            <a:ext cx="5517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200" b="1" dirty="0"/>
              <a:t>Neal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5D603AEE-A5D1-BEA0-252E-6AFA444A7647}"/>
              </a:ext>
            </a:extLst>
          </p:cNvPr>
          <p:cNvSpPr txBox="1"/>
          <p:nvPr/>
        </p:nvSpPr>
        <p:spPr>
          <a:xfrm>
            <a:off x="5860229" y="3452096"/>
            <a:ext cx="6958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200" b="1" dirty="0"/>
              <a:t>J-</a:t>
            </a:r>
            <a:r>
              <a:rPr lang="en-PH" sz="1200" b="1" dirty="0" err="1"/>
              <a:t>Rhyzz</a:t>
            </a:r>
            <a:endParaRPr lang="en-PH" sz="1200" b="1" dirty="0"/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2F156CB5-55ED-800E-8CBC-2F70BE5B71B6}"/>
              </a:ext>
            </a:extLst>
          </p:cNvPr>
          <p:cNvCxnSpPr>
            <a:cxnSpLocks/>
            <a:stCxn id="91" idx="3"/>
            <a:endCxn id="68" idx="7"/>
          </p:cNvCxnSpPr>
          <p:nvPr/>
        </p:nvCxnSpPr>
        <p:spPr>
          <a:xfrm flipH="1">
            <a:off x="6462861" y="2525720"/>
            <a:ext cx="390869" cy="426677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8061A0F7-35C3-0E8E-1F6A-9A37BC351FFF}"/>
              </a:ext>
            </a:extLst>
          </p:cNvPr>
          <p:cNvSpPr txBox="1"/>
          <p:nvPr/>
        </p:nvSpPr>
        <p:spPr>
          <a:xfrm>
            <a:off x="5157280" y="1765954"/>
            <a:ext cx="6596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200" b="1" dirty="0"/>
              <a:t>Tristan</a:t>
            </a:r>
          </a:p>
        </p:txBody>
      </p:sp>
      <p:sp>
        <p:nvSpPr>
          <p:cNvPr id="88" name="Oval 87" descr="Man with facial hair">
            <a:extLst>
              <a:ext uri="{FF2B5EF4-FFF2-40B4-BE49-F238E27FC236}">
                <a16:creationId xmlns:a16="http://schemas.microsoft.com/office/drawing/2014/main" id="{3553F5F1-CDD1-515E-3AA1-A29A3186AA82}"/>
              </a:ext>
            </a:extLst>
          </p:cNvPr>
          <p:cNvSpPr/>
          <p:nvPr/>
        </p:nvSpPr>
        <p:spPr>
          <a:xfrm>
            <a:off x="1442028" y="5185635"/>
            <a:ext cx="695856" cy="585227"/>
          </a:xfrm>
          <a:prstGeom prst="ellipse">
            <a:avLst/>
          </a:prstGeom>
          <a:blipFill dpi="0" rotWithShape="1">
            <a:blip r:embed="rId7"/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1200" dirty="0"/>
          </a:p>
        </p:txBody>
      </p:sp>
      <p:sp>
        <p:nvSpPr>
          <p:cNvPr id="89" name="Oval 88" descr="Man with facial hair">
            <a:extLst>
              <a:ext uri="{FF2B5EF4-FFF2-40B4-BE49-F238E27FC236}">
                <a16:creationId xmlns:a16="http://schemas.microsoft.com/office/drawing/2014/main" id="{CB2702C9-14A7-E48C-C266-C50EFEB3D423}"/>
              </a:ext>
            </a:extLst>
          </p:cNvPr>
          <p:cNvSpPr/>
          <p:nvPr/>
        </p:nvSpPr>
        <p:spPr>
          <a:xfrm>
            <a:off x="2492426" y="5185634"/>
            <a:ext cx="695856" cy="585227"/>
          </a:xfrm>
          <a:prstGeom prst="ellipse">
            <a:avLst/>
          </a:prstGeom>
          <a:blipFill dpi="0" rotWithShape="1">
            <a:blip r:embed="rId6"/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1200" dirty="0"/>
          </a:p>
        </p:txBody>
      </p:sp>
      <p:sp>
        <p:nvSpPr>
          <p:cNvPr id="90" name="Oval 89" descr="Man with facial hair">
            <a:extLst>
              <a:ext uri="{FF2B5EF4-FFF2-40B4-BE49-F238E27FC236}">
                <a16:creationId xmlns:a16="http://schemas.microsoft.com/office/drawing/2014/main" id="{0783158D-0173-45A6-610E-73F66965A0F7}"/>
              </a:ext>
            </a:extLst>
          </p:cNvPr>
          <p:cNvSpPr/>
          <p:nvPr/>
        </p:nvSpPr>
        <p:spPr>
          <a:xfrm>
            <a:off x="7880626" y="5244726"/>
            <a:ext cx="695856" cy="585227"/>
          </a:xfrm>
          <a:prstGeom prst="ellipse">
            <a:avLst/>
          </a:prstGeom>
          <a:blipFill dpi="0" rotWithShape="1">
            <a:blip r:embed="rId4"/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1200" dirty="0"/>
          </a:p>
        </p:txBody>
      </p:sp>
      <p:sp>
        <p:nvSpPr>
          <p:cNvPr id="94" name="Oval 93" descr="Man with facial hair">
            <a:extLst>
              <a:ext uri="{FF2B5EF4-FFF2-40B4-BE49-F238E27FC236}">
                <a16:creationId xmlns:a16="http://schemas.microsoft.com/office/drawing/2014/main" id="{2CCEB941-A4D2-4226-99E4-782F2B0C94AE}"/>
              </a:ext>
            </a:extLst>
          </p:cNvPr>
          <p:cNvSpPr/>
          <p:nvPr/>
        </p:nvSpPr>
        <p:spPr>
          <a:xfrm>
            <a:off x="6833170" y="5205411"/>
            <a:ext cx="695856" cy="585227"/>
          </a:xfrm>
          <a:prstGeom prst="ellipse">
            <a:avLst/>
          </a:prstGeom>
          <a:blipFill dpi="0" rotWithShape="1">
            <a:blip r:embed="rId8"/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1200" dirty="0"/>
          </a:p>
        </p:txBody>
      </p:sp>
      <p:sp>
        <p:nvSpPr>
          <p:cNvPr id="95" name="Oval 94" descr="Man with facial hair">
            <a:extLst>
              <a:ext uri="{FF2B5EF4-FFF2-40B4-BE49-F238E27FC236}">
                <a16:creationId xmlns:a16="http://schemas.microsoft.com/office/drawing/2014/main" id="{547C43A4-C8E4-41A8-76F1-740ABE798CD9}"/>
              </a:ext>
            </a:extLst>
          </p:cNvPr>
          <p:cNvSpPr/>
          <p:nvPr/>
        </p:nvSpPr>
        <p:spPr>
          <a:xfrm>
            <a:off x="4695652" y="5190845"/>
            <a:ext cx="695856" cy="585227"/>
          </a:xfrm>
          <a:prstGeom prst="ellipse">
            <a:avLst/>
          </a:prstGeom>
          <a:blipFill dpi="0" rotWithShape="1">
            <a:blip r:embed="rId5"/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1200" dirty="0"/>
          </a:p>
        </p:txBody>
      </p:sp>
      <p:sp>
        <p:nvSpPr>
          <p:cNvPr id="97" name="Oval 96" descr="Man with facial hair">
            <a:extLst>
              <a:ext uri="{FF2B5EF4-FFF2-40B4-BE49-F238E27FC236}">
                <a16:creationId xmlns:a16="http://schemas.microsoft.com/office/drawing/2014/main" id="{2516A271-F079-44B6-A3DD-FBB15D204315}"/>
              </a:ext>
            </a:extLst>
          </p:cNvPr>
          <p:cNvSpPr/>
          <p:nvPr/>
        </p:nvSpPr>
        <p:spPr>
          <a:xfrm>
            <a:off x="5743108" y="5205541"/>
            <a:ext cx="695856" cy="585227"/>
          </a:xfrm>
          <a:prstGeom prst="ellipse">
            <a:avLst/>
          </a:prstGeom>
          <a:blipFill dpi="0" rotWithShape="1">
            <a:blip r:embed="rId9"/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1200" dirty="0"/>
          </a:p>
        </p:txBody>
      </p:sp>
      <p:sp>
        <p:nvSpPr>
          <p:cNvPr id="98" name="Oval 97" descr="Man with facial hair">
            <a:extLst>
              <a:ext uri="{FF2B5EF4-FFF2-40B4-BE49-F238E27FC236}">
                <a16:creationId xmlns:a16="http://schemas.microsoft.com/office/drawing/2014/main" id="{A00B8EB9-AB3E-102B-45F9-164872240E58}"/>
              </a:ext>
            </a:extLst>
          </p:cNvPr>
          <p:cNvSpPr/>
          <p:nvPr/>
        </p:nvSpPr>
        <p:spPr>
          <a:xfrm>
            <a:off x="3605590" y="5190845"/>
            <a:ext cx="695856" cy="585227"/>
          </a:xfrm>
          <a:prstGeom prst="ellipse">
            <a:avLst/>
          </a:prstGeom>
          <a:blipFill dpi="0" rotWithShape="1">
            <a:blip r:embed="rId3"/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1200" dirty="0"/>
          </a:p>
        </p:txBody>
      </p:sp>
    </p:spTree>
    <p:extLst>
      <p:ext uri="{BB962C8B-B14F-4D97-AF65-F5344CB8AC3E}">
        <p14:creationId xmlns:p14="http://schemas.microsoft.com/office/powerpoint/2010/main" val="675982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 animBg="1"/>
      <p:bldP spid="89" grpId="0" animBg="1"/>
      <p:bldP spid="90" grpId="0" animBg="1"/>
      <p:bldP spid="94" grpId="0" animBg="1"/>
      <p:bldP spid="95" grpId="0" animBg="1"/>
      <p:bldP spid="97" grpId="0" animBg="1"/>
      <p:bldP spid="9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rmAutofit fontScale="90000"/>
          </a:bodyPr>
          <a:lstStyle/>
          <a:p>
            <a:r>
              <a:rPr lang="en-PH" b="1" dirty="0"/>
              <a:t>Formal Definition of a Graph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</a:rPr>
              <a:t>CCALCOMP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8F01E5-9DD2-5DD7-64D3-82538770E359}"/>
              </a:ext>
            </a:extLst>
          </p:cNvPr>
          <p:cNvSpPr txBox="1"/>
          <p:nvPr/>
        </p:nvSpPr>
        <p:spPr>
          <a:xfrm>
            <a:off x="694944" y="1542211"/>
            <a:ext cx="72440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2400" dirty="0"/>
              <a:t>A </a:t>
            </a:r>
            <a:r>
              <a:rPr lang="en-PH" sz="2400" b="1" dirty="0">
                <a:solidFill>
                  <a:srgbClr val="00B050"/>
                </a:solidFill>
              </a:rPr>
              <a:t>graph (G) </a:t>
            </a:r>
            <a:r>
              <a:rPr lang="en-PH" sz="2400" dirty="0"/>
              <a:t>is a pair of </a:t>
            </a:r>
            <a:r>
              <a:rPr lang="en-PH" sz="2400" b="1" dirty="0">
                <a:solidFill>
                  <a:srgbClr val="0070C0"/>
                </a:solidFill>
              </a:rPr>
              <a:t>vertices (V)</a:t>
            </a:r>
            <a:r>
              <a:rPr lang="en-PH" sz="2400" dirty="0">
                <a:solidFill>
                  <a:srgbClr val="0070C0"/>
                </a:solidFill>
              </a:rPr>
              <a:t> </a:t>
            </a:r>
            <a:r>
              <a:rPr lang="en-PH" sz="2400" dirty="0"/>
              <a:t>and a set of </a:t>
            </a:r>
            <a:r>
              <a:rPr lang="en-PH" sz="2400" b="1" dirty="0">
                <a:solidFill>
                  <a:srgbClr val="0070C0"/>
                </a:solidFill>
              </a:rPr>
              <a:t>edges (E)</a:t>
            </a:r>
            <a:r>
              <a:rPr lang="en-PH" sz="2400" dirty="0"/>
              <a:t>,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9C67620-C054-7E2E-FBE6-E5EE9B910A56}"/>
                  </a:ext>
                </a:extLst>
              </p:cNvPr>
              <p:cNvSpPr txBox="1"/>
              <p:nvPr/>
            </p:nvSpPr>
            <p:spPr>
              <a:xfrm>
                <a:off x="3734514" y="2675643"/>
                <a:ext cx="3622102" cy="92333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6000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GB" sz="6000" b="0" i="1" smtClean="0"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GB" sz="6000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GB" sz="60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sz="60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GB" sz="6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60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9C67620-C054-7E2E-FBE6-E5EE9B910A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4514" y="2675643"/>
                <a:ext cx="3622102" cy="923330"/>
              </a:xfrm>
              <a:prstGeom prst="rect">
                <a:avLst/>
              </a:prstGeom>
              <a:blipFill>
                <a:blip r:embed="rId4"/>
                <a:stretch>
                  <a:fillRect l="-4545" r="-6993" b="-324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A1B1DB4D-90B5-624D-4F9B-DC66F42151D6}"/>
              </a:ext>
            </a:extLst>
          </p:cNvPr>
          <p:cNvSpPr txBox="1"/>
          <p:nvPr/>
        </p:nvSpPr>
        <p:spPr>
          <a:xfrm>
            <a:off x="2430395" y="5063964"/>
            <a:ext cx="645990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2400" dirty="0"/>
              <a:t>Formal mathematical notation for defining graphs!</a:t>
            </a:r>
            <a:endParaRPr lang="en-US" sz="2400" dirty="0"/>
          </a:p>
        </p:txBody>
      </p:sp>
      <p:sp>
        <p:nvSpPr>
          <p:cNvPr id="5" name="Up Arrow 4">
            <a:extLst>
              <a:ext uri="{FF2B5EF4-FFF2-40B4-BE49-F238E27FC236}">
                <a16:creationId xmlns:a16="http://schemas.microsoft.com/office/drawing/2014/main" id="{EE0039A3-6013-D9F3-D86A-D4E626BF84BF}"/>
              </a:ext>
            </a:extLst>
          </p:cNvPr>
          <p:cNvSpPr/>
          <p:nvPr/>
        </p:nvSpPr>
        <p:spPr>
          <a:xfrm>
            <a:off x="5303249" y="3899778"/>
            <a:ext cx="484632" cy="978408"/>
          </a:xfrm>
          <a:prstGeom prst="up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7472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Breadth First Search</a:t>
            </a:r>
            <a:endParaRPr lang="en-PH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</a:rPr>
              <a:t>CCALCOMP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E741B53-3742-63BE-6C0A-5A2CE756D436}"/>
              </a:ext>
            </a:extLst>
          </p:cNvPr>
          <p:cNvSpPr txBox="1">
            <a:spLocks/>
          </p:cNvSpPr>
          <p:nvPr/>
        </p:nvSpPr>
        <p:spPr>
          <a:xfrm>
            <a:off x="647952" y="2900223"/>
            <a:ext cx="5313123" cy="237803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3000" b="1" dirty="0"/>
          </a:p>
          <a:p>
            <a:pPr algn="l"/>
            <a:endParaRPr lang="en-US" sz="3000" b="1" i="0" dirty="0">
              <a:effectLst/>
            </a:endParaRPr>
          </a:p>
          <a:p>
            <a:pPr algn="l"/>
            <a:endParaRPr lang="en-US" sz="3000" dirty="0"/>
          </a:p>
          <a:p>
            <a:pPr algn="l"/>
            <a:endParaRPr lang="en-US" sz="3000" b="1" i="0" dirty="0">
              <a:effectLst/>
            </a:endParaRPr>
          </a:p>
          <a:p>
            <a:pPr algn="l"/>
            <a:endParaRPr lang="en-US" sz="3000" b="1" dirty="0"/>
          </a:p>
          <a:p>
            <a:pPr algn="l"/>
            <a:endParaRPr lang="en-US" sz="3000" b="1" i="0" dirty="0">
              <a:effectLst/>
            </a:endParaRPr>
          </a:p>
          <a:p>
            <a:pPr algn="l"/>
            <a:endParaRPr lang="en-US" sz="3000" b="1" dirty="0"/>
          </a:p>
          <a:p>
            <a:pPr algn="l"/>
            <a:endParaRPr lang="en-US" sz="3000" b="1" i="0" dirty="0">
              <a:effectLst/>
            </a:endParaRPr>
          </a:p>
          <a:p>
            <a:pPr algn="l"/>
            <a:endParaRPr lang="en-US" sz="3000" b="1" dirty="0"/>
          </a:p>
          <a:p>
            <a:pPr algn="l"/>
            <a:endParaRPr lang="en-US" sz="3000" b="1" i="0" dirty="0">
              <a:effectLst/>
            </a:endParaRPr>
          </a:p>
          <a:p>
            <a:pPr algn="l"/>
            <a:endParaRPr lang="en-US" sz="3000" b="1" dirty="0"/>
          </a:p>
          <a:p>
            <a:pPr algn="l"/>
            <a:endParaRPr lang="en-US" sz="3000" b="0" i="0" dirty="0">
              <a:effectLst/>
            </a:endParaRPr>
          </a:p>
        </p:txBody>
      </p:sp>
      <p:sp>
        <p:nvSpPr>
          <p:cNvPr id="5" name="Oval 4" descr="Man with facial hair">
            <a:extLst>
              <a:ext uri="{FF2B5EF4-FFF2-40B4-BE49-F238E27FC236}">
                <a16:creationId xmlns:a16="http://schemas.microsoft.com/office/drawing/2014/main" id="{63A1CEE5-8454-5AFC-3986-C716BF7E15FA}"/>
              </a:ext>
            </a:extLst>
          </p:cNvPr>
          <p:cNvSpPr/>
          <p:nvPr/>
        </p:nvSpPr>
        <p:spPr>
          <a:xfrm>
            <a:off x="2521165" y="2709289"/>
            <a:ext cx="695856" cy="585227"/>
          </a:xfrm>
          <a:prstGeom prst="ellipse">
            <a:avLst/>
          </a:prstGeom>
          <a:blipFill dpi="0" rotWithShape="1">
            <a:blip r:embed="rId3"/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1200" dirty="0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081D08D-0368-61AA-69A6-5FE139B91F48}"/>
              </a:ext>
            </a:extLst>
          </p:cNvPr>
          <p:cNvCxnSpPr>
            <a:cxnSpLocks/>
            <a:stCxn id="5" idx="1"/>
            <a:endCxn id="74" idx="5"/>
          </p:cNvCxnSpPr>
          <p:nvPr/>
        </p:nvCxnSpPr>
        <p:spPr>
          <a:xfrm flipH="1" flipV="1">
            <a:off x="2283072" y="2129776"/>
            <a:ext cx="339999" cy="665218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0" name="Oval 59" descr="Man with facial hair">
            <a:extLst>
              <a:ext uri="{FF2B5EF4-FFF2-40B4-BE49-F238E27FC236}">
                <a16:creationId xmlns:a16="http://schemas.microsoft.com/office/drawing/2014/main" id="{F89895EF-1293-B363-6E0A-C52EBBF1486D}"/>
              </a:ext>
            </a:extLst>
          </p:cNvPr>
          <p:cNvSpPr/>
          <p:nvPr/>
        </p:nvSpPr>
        <p:spPr>
          <a:xfrm>
            <a:off x="1689122" y="3797072"/>
            <a:ext cx="695856" cy="585227"/>
          </a:xfrm>
          <a:prstGeom prst="ellipse">
            <a:avLst/>
          </a:prstGeom>
          <a:blipFill dpi="0" rotWithShape="1">
            <a:blip r:embed="rId4"/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1200" dirty="0"/>
          </a:p>
        </p:txBody>
      </p:sp>
      <p:sp>
        <p:nvSpPr>
          <p:cNvPr id="65" name="Oval 64" descr="Man with facial hair">
            <a:extLst>
              <a:ext uri="{FF2B5EF4-FFF2-40B4-BE49-F238E27FC236}">
                <a16:creationId xmlns:a16="http://schemas.microsoft.com/office/drawing/2014/main" id="{35078AE6-2ADF-644E-37F8-21FD3B7268A6}"/>
              </a:ext>
            </a:extLst>
          </p:cNvPr>
          <p:cNvSpPr/>
          <p:nvPr/>
        </p:nvSpPr>
        <p:spPr>
          <a:xfrm>
            <a:off x="2458640" y="4586365"/>
            <a:ext cx="695856" cy="585227"/>
          </a:xfrm>
          <a:prstGeom prst="ellipse">
            <a:avLst/>
          </a:prstGeom>
          <a:blipFill dpi="0" rotWithShape="1">
            <a:blip r:embed="rId5"/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1200" dirty="0"/>
          </a:p>
        </p:txBody>
      </p:sp>
      <p:sp>
        <p:nvSpPr>
          <p:cNvPr id="68" name="Oval 67" descr="Man with facial hair">
            <a:extLst>
              <a:ext uri="{FF2B5EF4-FFF2-40B4-BE49-F238E27FC236}">
                <a16:creationId xmlns:a16="http://schemas.microsoft.com/office/drawing/2014/main" id="{3114BD07-9FDA-1D23-DC95-22C3E8D5EAFE}"/>
              </a:ext>
            </a:extLst>
          </p:cNvPr>
          <p:cNvSpPr/>
          <p:nvPr/>
        </p:nvSpPr>
        <p:spPr>
          <a:xfrm>
            <a:off x="859321" y="2712805"/>
            <a:ext cx="695856" cy="585227"/>
          </a:xfrm>
          <a:prstGeom prst="ellipse">
            <a:avLst/>
          </a:prstGeom>
          <a:blipFill dpi="0" rotWithShape="1">
            <a:blip r:embed="rId6"/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1200" dirty="0"/>
          </a:p>
        </p:txBody>
      </p:sp>
      <p:sp>
        <p:nvSpPr>
          <p:cNvPr id="74" name="Oval 73" descr="Man with facial hair">
            <a:extLst>
              <a:ext uri="{FF2B5EF4-FFF2-40B4-BE49-F238E27FC236}">
                <a16:creationId xmlns:a16="http://schemas.microsoft.com/office/drawing/2014/main" id="{6BBEF8C2-C8CC-AF77-3AEF-33FF14E887BA}"/>
              </a:ext>
            </a:extLst>
          </p:cNvPr>
          <p:cNvSpPr/>
          <p:nvPr/>
        </p:nvSpPr>
        <p:spPr>
          <a:xfrm>
            <a:off x="1689122" y="1630254"/>
            <a:ext cx="695856" cy="585227"/>
          </a:xfrm>
          <a:prstGeom prst="ellipse">
            <a:avLst/>
          </a:prstGeom>
          <a:blipFill dpi="0" rotWithShape="1">
            <a:blip r:embed="rId7"/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1200" dirty="0"/>
          </a:p>
        </p:txBody>
      </p: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AF1A4223-31F3-6A97-2060-0DE0EE85D91D}"/>
              </a:ext>
            </a:extLst>
          </p:cNvPr>
          <p:cNvCxnSpPr>
            <a:cxnSpLocks/>
            <a:stCxn id="68" idx="7"/>
            <a:endCxn id="74" idx="3"/>
          </p:cNvCxnSpPr>
          <p:nvPr/>
        </p:nvCxnSpPr>
        <p:spPr>
          <a:xfrm flipV="1">
            <a:off x="1453271" y="2129776"/>
            <a:ext cx="337757" cy="668734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CE1792BF-ED07-C692-F0F6-8F1BC2261412}"/>
              </a:ext>
            </a:extLst>
          </p:cNvPr>
          <p:cNvCxnSpPr>
            <a:cxnSpLocks/>
            <a:stCxn id="60" idx="1"/>
            <a:endCxn id="68" idx="5"/>
          </p:cNvCxnSpPr>
          <p:nvPr/>
        </p:nvCxnSpPr>
        <p:spPr>
          <a:xfrm flipH="1" flipV="1">
            <a:off x="1453271" y="3212327"/>
            <a:ext cx="337757" cy="67045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6" name="Oval 85" descr="Man with facial hair">
            <a:extLst>
              <a:ext uri="{FF2B5EF4-FFF2-40B4-BE49-F238E27FC236}">
                <a16:creationId xmlns:a16="http://schemas.microsoft.com/office/drawing/2014/main" id="{8B878285-B960-D0BD-E06D-E2B659E2D59F}"/>
              </a:ext>
            </a:extLst>
          </p:cNvPr>
          <p:cNvSpPr/>
          <p:nvPr/>
        </p:nvSpPr>
        <p:spPr>
          <a:xfrm>
            <a:off x="919896" y="4500660"/>
            <a:ext cx="695856" cy="585227"/>
          </a:xfrm>
          <a:prstGeom prst="ellipse">
            <a:avLst/>
          </a:prstGeom>
          <a:blipFill dpi="0" rotWithShape="1">
            <a:blip r:embed="rId8"/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1200" dirty="0"/>
          </a:p>
        </p:txBody>
      </p: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0B76348E-D5E8-FF94-99F0-FF92970B66E0}"/>
              </a:ext>
            </a:extLst>
          </p:cNvPr>
          <p:cNvCxnSpPr>
            <a:cxnSpLocks/>
            <a:stCxn id="60" idx="3"/>
            <a:endCxn id="86" idx="7"/>
          </p:cNvCxnSpPr>
          <p:nvPr/>
        </p:nvCxnSpPr>
        <p:spPr>
          <a:xfrm flipH="1">
            <a:off x="1513846" y="4296594"/>
            <a:ext cx="277182" cy="289771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1" name="Oval 90" descr="Man with facial hair">
            <a:extLst>
              <a:ext uri="{FF2B5EF4-FFF2-40B4-BE49-F238E27FC236}">
                <a16:creationId xmlns:a16="http://schemas.microsoft.com/office/drawing/2014/main" id="{5D990BB9-C604-F0E3-E59C-8923FAC243A6}"/>
              </a:ext>
            </a:extLst>
          </p:cNvPr>
          <p:cNvSpPr/>
          <p:nvPr/>
        </p:nvSpPr>
        <p:spPr>
          <a:xfrm>
            <a:off x="3753822" y="3413304"/>
            <a:ext cx="695856" cy="585227"/>
          </a:xfrm>
          <a:prstGeom prst="ellipse">
            <a:avLst/>
          </a:prstGeom>
          <a:blipFill dpi="0" rotWithShape="1">
            <a:blip r:embed="rId9"/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1200" dirty="0"/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CF6924C2-10A8-20E5-0873-7B536FA09D7F}"/>
              </a:ext>
            </a:extLst>
          </p:cNvPr>
          <p:cNvSpPr txBox="1"/>
          <p:nvPr/>
        </p:nvSpPr>
        <p:spPr>
          <a:xfrm>
            <a:off x="2554590" y="3373435"/>
            <a:ext cx="6290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200" b="1" dirty="0"/>
              <a:t>Jethro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C0AEDEC3-603E-74F8-598F-E4D59A5FAD4D}"/>
              </a:ext>
            </a:extLst>
          </p:cNvPr>
          <p:cNvSpPr txBox="1"/>
          <p:nvPr/>
        </p:nvSpPr>
        <p:spPr>
          <a:xfrm>
            <a:off x="1741692" y="4398387"/>
            <a:ext cx="5517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200" b="1" dirty="0" err="1"/>
              <a:t>Ronn</a:t>
            </a:r>
            <a:endParaRPr lang="en-PH" sz="1200" b="1" dirty="0"/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05EFB568-9C1A-6F2A-7A68-2A70CE2C46A9}"/>
              </a:ext>
            </a:extLst>
          </p:cNvPr>
          <p:cNvSpPr txBox="1"/>
          <p:nvPr/>
        </p:nvSpPr>
        <p:spPr>
          <a:xfrm>
            <a:off x="1764958" y="2223769"/>
            <a:ext cx="5441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200" b="1" dirty="0"/>
              <a:t>Nica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051D467A-6BE1-BC43-A4E5-26773EE58827}"/>
              </a:ext>
            </a:extLst>
          </p:cNvPr>
          <p:cNvSpPr txBox="1"/>
          <p:nvPr/>
        </p:nvSpPr>
        <p:spPr>
          <a:xfrm>
            <a:off x="3790031" y="4046774"/>
            <a:ext cx="6596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200" b="1" dirty="0" err="1"/>
              <a:t>Jonnah</a:t>
            </a:r>
            <a:endParaRPr lang="en-PH" sz="1200" b="1" dirty="0"/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92602348-F076-25E5-04FA-5CFE51C23ACB}"/>
              </a:ext>
            </a:extLst>
          </p:cNvPr>
          <p:cNvSpPr txBox="1"/>
          <p:nvPr/>
        </p:nvSpPr>
        <p:spPr>
          <a:xfrm>
            <a:off x="1023192" y="5064253"/>
            <a:ext cx="5517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200" b="1" dirty="0"/>
              <a:t>Neal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5D603AEE-A5D1-BEA0-252E-6AFA444A7647}"/>
              </a:ext>
            </a:extLst>
          </p:cNvPr>
          <p:cNvSpPr txBox="1"/>
          <p:nvPr/>
        </p:nvSpPr>
        <p:spPr>
          <a:xfrm>
            <a:off x="859321" y="3335248"/>
            <a:ext cx="6958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200" b="1" dirty="0"/>
              <a:t>J-</a:t>
            </a:r>
            <a:r>
              <a:rPr lang="en-PH" sz="1200" b="1" dirty="0" err="1"/>
              <a:t>Rhyzz</a:t>
            </a:r>
            <a:endParaRPr lang="en-PH" sz="1200" b="1" dirty="0"/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2F156CB5-55ED-800E-8CBC-2F70BE5B71B6}"/>
              </a:ext>
            </a:extLst>
          </p:cNvPr>
          <p:cNvCxnSpPr>
            <a:cxnSpLocks/>
            <a:stCxn id="91" idx="1"/>
            <a:endCxn id="5" idx="5"/>
          </p:cNvCxnSpPr>
          <p:nvPr/>
        </p:nvCxnSpPr>
        <p:spPr>
          <a:xfrm flipH="1" flipV="1">
            <a:off x="3115115" y="3208811"/>
            <a:ext cx="740613" cy="290198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8061A0F7-35C3-0E8E-1F6A-9A37BC351FFF}"/>
              </a:ext>
            </a:extLst>
          </p:cNvPr>
          <p:cNvSpPr txBox="1"/>
          <p:nvPr/>
        </p:nvSpPr>
        <p:spPr>
          <a:xfrm>
            <a:off x="2476744" y="5159919"/>
            <a:ext cx="6596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200" b="1" dirty="0"/>
              <a:t>Tristan</a:t>
            </a:r>
          </a:p>
        </p:txBody>
      </p:sp>
      <p:sp>
        <p:nvSpPr>
          <p:cNvPr id="88" name="Oval 87" descr="Man with facial hair">
            <a:extLst>
              <a:ext uri="{FF2B5EF4-FFF2-40B4-BE49-F238E27FC236}">
                <a16:creationId xmlns:a16="http://schemas.microsoft.com/office/drawing/2014/main" id="{3553F5F1-CDD1-515E-3AA1-A29A3186AA82}"/>
              </a:ext>
            </a:extLst>
          </p:cNvPr>
          <p:cNvSpPr/>
          <p:nvPr/>
        </p:nvSpPr>
        <p:spPr>
          <a:xfrm>
            <a:off x="3973682" y="5240849"/>
            <a:ext cx="695856" cy="585227"/>
          </a:xfrm>
          <a:prstGeom prst="ellipse">
            <a:avLst/>
          </a:prstGeom>
          <a:blipFill dpi="0" rotWithShape="1">
            <a:blip r:embed="rId7"/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1200" dirty="0"/>
          </a:p>
        </p:txBody>
      </p:sp>
      <p:sp>
        <p:nvSpPr>
          <p:cNvPr id="89" name="Oval 88" descr="Man with facial hair">
            <a:extLst>
              <a:ext uri="{FF2B5EF4-FFF2-40B4-BE49-F238E27FC236}">
                <a16:creationId xmlns:a16="http://schemas.microsoft.com/office/drawing/2014/main" id="{CB2702C9-14A7-E48C-C266-C50EFEB3D423}"/>
              </a:ext>
            </a:extLst>
          </p:cNvPr>
          <p:cNvSpPr/>
          <p:nvPr/>
        </p:nvSpPr>
        <p:spPr>
          <a:xfrm>
            <a:off x="4754399" y="5225686"/>
            <a:ext cx="695856" cy="585227"/>
          </a:xfrm>
          <a:prstGeom prst="ellipse">
            <a:avLst/>
          </a:prstGeom>
          <a:blipFill dpi="0" rotWithShape="1">
            <a:blip r:embed="rId6"/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1200" dirty="0"/>
          </a:p>
        </p:txBody>
      </p:sp>
      <p:sp>
        <p:nvSpPr>
          <p:cNvPr id="90" name="Oval 89" descr="Man with facial hair">
            <a:extLst>
              <a:ext uri="{FF2B5EF4-FFF2-40B4-BE49-F238E27FC236}">
                <a16:creationId xmlns:a16="http://schemas.microsoft.com/office/drawing/2014/main" id="{0783158D-0173-45A6-610E-73F66965A0F7}"/>
              </a:ext>
            </a:extLst>
          </p:cNvPr>
          <p:cNvSpPr/>
          <p:nvPr/>
        </p:nvSpPr>
        <p:spPr>
          <a:xfrm>
            <a:off x="6342987" y="5248474"/>
            <a:ext cx="695856" cy="585227"/>
          </a:xfrm>
          <a:prstGeom prst="ellipse">
            <a:avLst/>
          </a:prstGeom>
          <a:blipFill dpi="0" rotWithShape="1">
            <a:blip r:embed="rId4"/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1200" dirty="0"/>
          </a:p>
        </p:txBody>
      </p:sp>
      <p:sp>
        <p:nvSpPr>
          <p:cNvPr id="94" name="Oval 93" descr="Man with facial hair">
            <a:extLst>
              <a:ext uri="{FF2B5EF4-FFF2-40B4-BE49-F238E27FC236}">
                <a16:creationId xmlns:a16="http://schemas.microsoft.com/office/drawing/2014/main" id="{2CCEB941-A4D2-4226-99E4-782F2B0C94AE}"/>
              </a:ext>
            </a:extLst>
          </p:cNvPr>
          <p:cNvSpPr/>
          <p:nvPr/>
        </p:nvSpPr>
        <p:spPr>
          <a:xfrm>
            <a:off x="9574479" y="5250802"/>
            <a:ext cx="695856" cy="585227"/>
          </a:xfrm>
          <a:prstGeom prst="ellipse">
            <a:avLst/>
          </a:prstGeom>
          <a:blipFill dpi="0" rotWithShape="1">
            <a:blip r:embed="rId8"/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1200" dirty="0"/>
          </a:p>
        </p:txBody>
      </p:sp>
      <p:sp>
        <p:nvSpPr>
          <p:cNvPr id="95" name="Oval 94" descr="Man with facial hair">
            <a:extLst>
              <a:ext uri="{FF2B5EF4-FFF2-40B4-BE49-F238E27FC236}">
                <a16:creationId xmlns:a16="http://schemas.microsoft.com/office/drawing/2014/main" id="{547C43A4-C8E4-41A8-76F1-740ABE798CD9}"/>
              </a:ext>
            </a:extLst>
          </p:cNvPr>
          <p:cNvSpPr/>
          <p:nvPr/>
        </p:nvSpPr>
        <p:spPr>
          <a:xfrm>
            <a:off x="10391657" y="5258347"/>
            <a:ext cx="695856" cy="585227"/>
          </a:xfrm>
          <a:prstGeom prst="ellipse">
            <a:avLst/>
          </a:prstGeom>
          <a:blipFill dpi="0" rotWithShape="1">
            <a:blip r:embed="rId5"/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1200" dirty="0"/>
          </a:p>
        </p:txBody>
      </p:sp>
      <p:sp>
        <p:nvSpPr>
          <p:cNvPr id="97" name="Oval 96" descr="Man with facial hair">
            <a:extLst>
              <a:ext uri="{FF2B5EF4-FFF2-40B4-BE49-F238E27FC236}">
                <a16:creationId xmlns:a16="http://schemas.microsoft.com/office/drawing/2014/main" id="{2516A271-F079-44B6-A3DD-FBB15D204315}"/>
              </a:ext>
            </a:extLst>
          </p:cNvPr>
          <p:cNvSpPr/>
          <p:nvPr/>
        </p:nvSpPr>
        <p:spPr>
          <a:xfrm>
            <a:off x="7958733" y="5258600"/>
            <a:ext cx="695856" cy="585227"/>
          </a:xfrm>
          <a:prstGeom prst="ellipse">
            <a:avLst/>
          </a:prstGeom>
          <a:blipFill dpi="0" rotWithShape="1">
            <a:blip r:embed="rId9"/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1200" dirty="0"/>
          </a:p>
        </p:txBody>
      </p:sp>
      <p:sp>
        <p:nvSpPr>
          <p:cNvPr id="98" name="Oval 97" descr="Man with facial hair">
            <a:extLst>
              <a:ext uri="{FF2B5EF4-FFF2-40B4-BE49-F238E27FC236}">
                <a16:creationId xmlns:a16="http://schemas.microsoft.com/office/drawing/2014/main" id="{A00B8EB9-AB3E-102B-45F9-164872240E58}"/>
              </a:ext>
            </a:extLst>
          </p:cNvPr>
          <p:cNvSpPr/>
          <p:nvPr/>
        </p:nvSpPr>
        <p:spPr>
          <a:xfrm>
            <a:off x="5535114" y="5240850"/>
            <a:ext cx="695856" cy="585227"/>
          </a:xfrm>
          <a:prstGeom prst="ellipse">
            <a:avLst/>
          </a:prstGeom>
          <a:blipFill dpi="0" rotWithShape="1">
            <a:blip r:embed="rId3"/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1200" dirty="0"/>
          </a:p>
        </p:txBody>
      </p:sp>
      <p:sp>
        <p:nvSpPr>
          <p:cNvPr id="6" name="Oval 5" descr="Man with facial hair">
            <a:extLst>
              <a:ext uri="{FF2B5EF4-FFF2-40B4-BE49-F238E27FC236}">
                <a16:creationId xmlns:a16="http://schemas.microsoft.com/office/drawing/2014/main" id="{DC9AC748-FAED-281E-C2DE-42A3C546EFEF}"/>
              </a:ext>
            </a:extLst>
          </p:cNvPr>
          <p:cNvSpPr/>
          <p:nvPr/>
        </p:nvSpPr>
        <p:spPr>
          <a:xfrm>
            <a:off x="4836790" y="2708243"/>
            <a:ext cx="695856" cy="585227"/>
          </a:xfrm>
          <a:prstGeom prst="ellipse">
            <a:avLst/>
          </a:prstGeom>
          <a:blipFill dpi="0" rotWithShape="1">
            <a:blip r:embed="rId10"/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7" name="Oval 6" descr="Man with facial hair">
            <a:extLst>
              <a:ext uri="{FF2B5EF4-FFF2-40B4-BE49-F238E27FC236}">
                <a16:creationId xmlns:a16="http://schemas.microsoft.com/office/drawing/2014/main" id="{57E15BAB-08FE-CCB0-B94D-302ED9CF64B2}"/>
              </a:ext>
            </a:extLst>
          </p:cNvPr>
          <p:cNvSpPr/>
          <p:nvPr/>
        </p:nvSpPr>
        <p:spPr>
          <a:xfrm>
            <a:off x="7150860" y="5240849"/>
            <a:ext cx="695856" cy="585227"/>
          </a:xfrm>
          <a:prstGeom prst="ellipse">
            <a:avLst/>
          </a:prstGeom>
          <a:blipFill dpi="0" rotWithShape="1">
            <a:blip r:embed="rId11"/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B3B0256-98DB-5242-21AC-6E0158634030}"/>
              </a:ext>
            </a:extLst>
          </p:cNvPr>
          <p:cNvCxnSpPr>
            <a:cxnSpLocks/>
            <a:stCxn id="5" idx="3"/>
            <a:endCxn id="60" idx="7"/>
          </p:cNvCxnSpPr>
          <p:nvPr/>
        </p:nvCxnSpPr>
        <p:spPr>
          <a:xfrm flipH="1">
            <a:off x="2283072" y="3208811"/>
            <a:ext cx="339999" cy="673966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F28969A-0655-DABA-D324-988983D4B982}"/>
              </a:ext>
            </a:extLst>
          </p:cNvPr>
          <p:cNvCxnSpPr>
            <a:cxnSpLocks/>
            <a:stCxn id="65" idx="1"/>
            <a:endCxn id="60" idx="5"/>
          </p:cNvCxnSpPr>
          <p:nvPr/>
        </p:nvCxnSpPr>
        <p:spPr>
          <a:xfrm flipH="1" flipV="1">
            <a:off x="2283072" y="4296594"/>
            <a:ext cx="277474" cy="375476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913F6D0-E8C1-4CCB-8C37-9710677F53F2}"/>
              </a:ext>
            </a:extLst>
          </p:cNvPr>
          <p:cNvCxnSpPr>
            <a:cxnSpLocks/>
            <a:stCxn id="6" idx="2"/>
            <a:endCxn id="5" idx="6"/>
          </p:cNvCxnSpPr>
          <p:nvPr/>
        </p:nvCxnSpPr>
        <p:spPr>
          <a:xfrm flipH="1">
            <a:off x="3217021" y="3000857"/>
            <a:ext cx="1619769" cy="1046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5" name="Oval 34" descr="Man with facial hair">
            <a:extLst>
              <a:ext uri="{FF2B5EF4-FFF2-40B4-BE49-F238E27FC236}">
                <a16:creationId xmlns:a16="http://schemas.microsoft.com/office/drawing/2014/main" id="{954BCAA7-5FD0-D44B-1007-7EBB593D5502}"/>
              </a:ext>
            </a:extLst>
          </p:cNvPr>
          <p:cNvSpPr/>
          <p:nvPr/>
        </p:nvSpPr>
        <p:spPr>
          <a:xfrm>
            <a:off x="3751636" y="1931155"/>
            <a:ext cx="695856" cy="585227"/>
          </a:xfrm>
          <a:prstGeom prst="ellipse">
            <a:avLst/>
          </a:prstGeom>
          <a:blipFill dpi="0" rotWithShape="1">
            <a:blip r:embed="rId11"/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36" name="Oval 35" descr="Man with facial hair">
            <a:extLst>
              <a:ext uri="{FF2B5EF4-FFF2-40B4-BE49-F238E27FC236}">
                <a16:creationId xmlns:a16="http://schemas.microsoft.com/office/drawing/2014/main" id="{0A7808C2-C987-DD80-A285-CD3C1F1F8F33}"/>
              </a:ext>
            </a:extLst>
          </p:cNvPr>
          <p:cNvSpPr/>
          <p:nvPr/>
        </p:nvSpPr>
        <p:spPr>
          <a:xfrm>
            <a:off x="4590768" y="1322450"/>
            <a:ext cx="695856" cy="585227"/>
          </a:xfrm>
          <a:prstGeom prst="ellipse">
            <a:avLst/>
          </a:prstGeom>
          <a:blipFill dpi="0" rotWithShape="1">
            <a:blip r:embed="rId12"/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5AF917A4-8E0A-2FC7-045E-FFD9D0717F19}"/>
              </a:ext>
            </a:extLst>
          </p:cNvPr>
          <p:cNvCxnSpPr>
            <a:cxnSpLocks/>
            <a:stCxn id="91" idx="0"/>
            <a:endCxn id="35" idx="4"/>
          </p:cNvCxnSpPr>
          <p:nvPr/>
        </p:nvCxnSpPr>
        <p:spPr>
          <a:xfrm flipH="1" flipV="1">
            <a:off x="4099564" y="2516382"/>
            <a:ext cx="2186" cy="896922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171D6E2-83A4-9FD6-C4EE-71C36A5A41F8}"/>
              </a:ext>
            </a:extLst>
          </p:cNvPr>
          <p:cNvCxnSpPr>
            <a:cxnSpLocks/>
            <a:stCxn id="35" idx="3"/>
            <a:endCxn id="5" idx="7"/>
          </p:cNvCxnSpPr>
          <p:nvPr/>
        </p:nvCxnSpPr>
        <p:spPr>
          <a:xfrm flipH="1">
            <a:off x="3115115" y="2430677"/>
            <a:ext cx="738427" cy="364317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42CA344-3680-BB8E-86DA-054D0CEBA60F}"/>
              </a:ext>
            </a:extLst>
          </p:cNvPr>
          <p:cNvCxnSpPr>
            <a:cxnSpLocks/>
            <a:stCxn id="35" idx="5"/>
            <a:endCxn id="6" idx="1"/>
          </p:cNvCxnSpPr>
          <p:nvPr/>
        </p:nvCxnSpPr>
        <p:spPr>
          <a:xfrm>
            <a:off x="4345586" y="2430677"/>
            <a:ext cx="593110" cy="363271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9BAC5C4E-0893-2147-249C-A76508C25C13}"/>
              </a:ext>
            </a:extLst>
          </p:cNvPr>
          <p:cNvCxnSpPr>
            <a:cxnSpLocks/>
            <a:stCxn id="91" idx="7"/>
            <a:endCxn id="6" idx="3"/>
          </p:cNvCxnSpPr>
          <p:nvPr/>
        </p:nvCxnSpPr>
        <p:spPr>
          <a:xfrm flipV="1">
            <a:off x="4347772" y="3207765"/>
            <a:ext cx="590924" cy="291244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797C33DC-B5E6-6EA7-BE84-7559140F9633}"/>
              </a:ext>
            </a:extLst>
          </p:cNvPr>
          <p:cNvCxnSpPr>
            <a:cxnSpLocks/>
            <a:stCxn id="36" idx="3"/>
            <a:endCxn id="35" idx="7"/>
          </p:cNvCxnSpPr>
          <p:nvPr/>
        </p:nvCxnSpPr>
        <p:spPr>
          <a:xfrm flipH="1">
            <a:off x="4345586" y="1821972"/>
            <a:ext cx="347088" cy="194888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1" name="Oval 70" descr="Man with facial hair">
            <a:extLst>
              <a:ext uri="{FF2B5EF4-FFF2-40B4-BE49-F238E27FC236}">
                <a16:creationId xmlns:a16="http://schemas.microsoft.com/office/drawing/2014/main" id="{48C06A5B-81AC-35FE-AB1E-828ABCFB0890}"/>
              </a:ext>
            </a:extLst>
          </p:cNvPr>
          <p:cNvSpPr/>
          <p:nvPr/>
        </p:nvSpPr>
        <p:spPr>
          <a:xfrm>
            <a:off x="8757301" y="5246501"/>
            <a:ext cx="695856" cy="585227"/>
          </a:xfrm>
          <a:prstGeom prst="ellipse">
            <a:avLst/>
          </a:prstGeom>
          <a:blipFill dpi="0" rotWithShape="1">
            <a:blip r:embed="rId10"/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72" name="Oval 71" descr="Man with facial hair">
            <a:extLst>
              <a:ext uri="{FF2B5EF4-FFF2-40B4-BE49-F238E27FC236}">
                <a16:creationId xmlns:a16="http://schemas.microsoft.com/office/drawing/2014/main" id="{CB5A5670-AB17-989F-26C4-443ADD00AE71}"/>
              </a:ext>
            </a:extLst>
          </p:cNvPr>
          <p:cNvSpPr/>
          <p:nvPr/>
        </p:nvSpPr>
        <p:spPr>
          <a:xfrm>
            <a:off x="11205996" y="5245367"/>
            <a:ext cx="695856" cy="585227"/>
          </a:xfrm>
          <a:prstGeom prst="ellipse">
            <a:avLst/>
          </a:prstGeom>
          <a:blipFill dpi="0" rotWithShape="1">
            <a:blip r:embed="rId12"/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A7001E46-5C29-A98B-8FE0-C5FC80D14846}"/>
              </a:ext>
            </a:extLst>
          </p:cNvPr>
          <p:cNvSpPr txBox="1"/>
          <p:nvPr/>
        </p:nvSpPr>
        <p:spPr>
          <a:xfrm>
            <a:off x="7346586" y="4741411"/>
            <a:ext cx="81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dirty="0"/>
              <a:t>Queue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912A3C63-0463-E7B7-EDF3-1EBE2F7A8C1C}"/>
              </a:ext>
            </a:extLst>
          </p:cNvPr>
          <p:cNvSpPr txBox="1"/>
          <p:nvPr/>
        </p:nvSpPr>
        <p:spPr>
          <a:xfrm>
            <a:off x="3808530" y="1621146"/>
            <a:ext cx="6596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200" b="1" dirty="0"/>
              <a:t>Winna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C239582B-A86B-4AD6-09F7-A87B006B9172}"/>
              </a:ext>
            </a:extLst>
          </p:cNvPr>
          <p:cNvSpPr txBox="1"/>
          <p:nvPr/>
        </p:nvSpPr>
        <p:spPr>
          <a:xfrm>
            <a:off x="4907124" y="3295130"/>
            <a:ext cx="5551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200" b="1" dirty="0"/>
              <a:t>Kean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85BD6976-EAE2-6EB6-DA69-18B24C772DF1}"/>
              </a:ext>
            </a:extLst>
          </p:cNvPr>
          <p:cNvSpPr txBox="1"/>
          <p:nvPr/>
        </p:nvSpPr>
        <p:spPr>
          <a:xfrm>
            <a:off x="5409215" y="1491754"/>
            <a:ext cx="8715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200" b="1" dirty="0"/>
              <a:t>Alexander</a:t>
            </a:r>
          </a:p>
        </p:txBody>
      </p:sp>
    </p:spTree>
    <p:extLst>
      <p:ext uri="{BB962C8B-B14F-4D97-AF65-F5344CB8AC3E}">
        <p14:creationId xmlns:p14="http://schemas.microsoft.com/office/powerpoint/2010/main" val="3318025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mph" presetSubtype="0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indefinite"/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0" dur="indefinite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indefinite"/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0" dur="indefinite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indefinite"/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6" dur="indefinite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1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4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indefinite"/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9" dur="indefinite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69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indefinite"/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4" dur="indefinite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indefinite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9" dur="indefinite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indefinite"/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84" dur="indefinite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indefinite"/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89" dur="indefinite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indefinite"/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94" dur="indefinite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 animBg="1"/>
      <p:bldP spid="88" grpId="1" animBg="1"/>
      <p:bldP spid="89" grpId="0" animBg="1"/>
      <p:bldP spid="89" grpId="1" animBg="1"/>
      <p:bldP spid="90" grpId="0" animBg="1"/>
      <p:bldP spid="90" grpId="1" animBg="1"/>
      <p:bldP spid="94" grpId="0" animBg="1"/>
      <p:bldP spid="94" grpId="1" animBg="1"/>
      <p:bldP spid="95" grpId="0" animBg="1"/>
      <p:bldP spid="95" grpId="1" animBg="1"/>
      <p:bldP spid="97" grpId="0" animBg="1"/>
      <p:bldP spid="97" grpId="1" animBg="1"/>
      <p:bldP spid="98" grpId="0" animBg="1"/>
      <p:bldP spid="98" grpId="1" animBg="1"/>
      <p:bldP spid="7" grpId="0" animBg="1"/>
      <p:bldP spid="7" grpId="1" animBg="1"/>
      <p:bldP spid="71" grpId="0" animBg="1"/>
      <p:bldP spid="71" grpId="1" animBg="1"/>
      <p:bldP spid="72" grpId="0" animBg="1"/>
      <p:bldP spid="72" grpId="1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Depth First Search</a:t>
            </a:r>
            <a:endParaRPr lang="en-PH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</a:rPr>
              <a:t>CCALCOMP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E741B53-3742-63BE-6C0A-5A2CE756D436}"/>
              </a:ext>
            </a:extLst>
          </p:cNvPr>
          <p:cNvSpPr txBox="1">
            <a:spLocks/>
          </p:cNvSpPr>
          <p:nvPr/>
        </p:nvSpPr>
        <p:spPr>
          <a:xfrm>
            <a:off x="3157293" y="2824040"/>
            <a:ext cx="5313123" cy="237803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3000" b="1" dirty="0"/>
          </a:p>
          <a:p>
            <a:pPr algn="l"/>
            <a:endParaRPr lang="en-US" sz="3000" b="1" i="0" dirty="0">
              <a:effectLst/>
            </a:endParaRPr>
          </a:p>
          <a:p>
            <a:pPr algn="l"/>
            <a:endParaRPr lang="en-US" sz="3000" dirty="0"/>
          </a:p>
          <a:p>
            <a:pPr algn="l"/>
            <a:endParaRPr lang="en-US" sz="3000" b="1" i="0" dirty="0">
              <a:effectLst/>
            </a:endParaRPr>
          </a:p>
          <a:p>
            <a:pPr algn="l"/>
            <a:endParaRPr lang="en-US" sz="3000" b="1" dirty="0"/>
          </a:p>
          <a:p>
            <a:pPr algn="l"/>
            <a:endParaRPr lang="en-US" sz="3000" b="1" i="0" dirty="0">
              <a:effectLst/>
            </a:endParaRPr>
          </a:p>
          <a:p>
            <a:pPr algn="l"/>
            <a:endParaRPr lang="en-US" sz="3000" b="1" dirty="0"/>
          </a:p>
          <a:p>
            <a:pPr algn="l"/>
            <a:endParaRPr lang="en-US" sz="3000" b="1" i="0" dirty="0">
              <a:effectLst/>
            </a:endParaRPr>
          </a:p>
          <a:p>
            <a:pPr algn="l"/>
            <a:endParaRPr lang="en-US" sz="3000" b="1" dirty="0"/>
          </a:p>
          <a:p>
            <a:pPr algn="l"/>
            <a:endParaRPr lang="en-US" sz="3000" b="1" i="0" dirty="0">
              <a:effectLst/>
            </a:endParaRPr>
          </a:p>
          <a:p>
            <a:pPr algn="l"/>
            <a:endParaRPr lang="en-US" sz="3000" b="1" dirty="0"/>
          </a:p>
          <a:p>
            <a:pPr algn="l"/>
            <a:endParaRPr lang="en-US" sz="3000" b="0" i="0" dirty="0">
              <a:effectLst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09C6722-C4A0-272D-66BF-D8D46EACBA8A}"/>
              </a:ext>
            </a:extLst>
          </p:cNvPr>
          <p:cNvSpPr txBox="1">
            <a:spLocks/>
          </p:cNvSpPr>
          <p:nvPr/>
        </p:nvSpPr>
        <p:spPr>
          <a:xfrm>
            <a:off x="1715730" y="4208301"/>
            <a:ext cx="5313123" cy="237803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3000" b="1" dirty="0"/>
          </a:p>
          <a:p>
            <a:pPr algn="l"/>
            <a:endParaRPr lang="en-US" sz="3000" b="1" i="0" dirty="0">
              <a:effectLst/>
            </a:endParaRPr>
          </a:p>
          <a:p>
            <a:pPr algn="l"/>
            <a:endParaRPr lang="en-US" sz="3000" dirty="0"/>
          </a:p>
          <a:p>
            <a:pPr algn="l"/>
            <a:endParaRPr lang="en-US" sz="3000" b="1" i="0" dirty="0">
              <a:effectLst/>
            </a:endParaRPr>
          </a:p>
          <a:p>
            <a:pPr algn="l"/>
            <a:endParaRPr lang="en-US" sz="3000" b="1" dirty="0"/>
          </a:p>
          <a:p>
            <a:pPr algn="l"/>
            <a:endParaRPr lang="en-US" sz="3000" b="1" i="0" dirty="0">
              <a:effectLst/>
            </a:endParaRPr>
          </a:p>
          <a:p>
            <a:pPr algn="l"/>
            <a:endParaRPr lang="en-US" sz="3000" b="1" dirty="0"/>
          </a:p>
          <a:p>
            <a:pPr algn="l"/>
            <a:endParaRPr lang="en-US" sz="3000" b="1" i="0" dirty="0">
              <a:effectLst/>
            </a:endParaRPr>
          </a:p>
          <a:p>
            <a:pPr algn="l"/>
            <a:endParaRPr lang="en-US" sz="3000" b="1" dirty="0"/>
          </a:p>
          <a:p>
            <a:pPr algn="l"/>
            <a:endParaRPr lang="en-US" sz="3000" b="1" i="0" dirty="0">
              <a:effectLst/>
            </a:endParaRPr>
          </a:p>
          <a:p>
            <a:pPr algn="l"/>
            <a:endParaRPr lang="en-US" sz="3000" b="1" dirty="0"/>
          </a:p>
          <a:p>
            <a:pPr algn="l"/>
            <a:endParaRPr lang="en-US" sz="3000" b="0" i="0" dirty="0">
              <a:effectLst/>
            </a:endParaRPr>
          </a:p>
        </p:txBody>
      </p:sp>
      <p:sp>
        <p:nvSpPr>
          <p:cNvPr id="9" name="Oval 8" descr="Man with facial hair">
            <a:extLst>
              <a:ext uri="{FF2B5EF4-FFF2-40B4-BE49-F238E27FC236}">
                <a16:creationId xmlns:a16="http://schemas.microsoft.com/office/drawing/2014/main" id="{523A6ABA-A5C4-AEEC-2F8E-42E683AB9740}"/>
              </a:ext>
            </a:extLst>
          </p:cNvPr>
          <p:cNvSpPr/>
          <p:nvPr/>
        </p:nvSpPr>
        <p:spPr>
          <a:xfrm>
            <a:off x="5117999" y="2635387"/>
            <a:ext cx="695856" cy="585227"/>
          </a:xfrm>
          <a:prstGeom prst="ellipse">
            <a:avLst/>
          </a:prstGeom>
          <a:blipFill dpi="0" rotWithShape="1">
            <a:blip r:embed="rId3"/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1200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5BB2087-6761-24AE-F7AB-6C070074724B}"/>
              </a:ext>
            </a:extLst>
          </p:cNvPr>
          <p:cNvCxnSpPr>
            <a:cxnSpLocks/>
            <a:stCxn id="9" idx="1"/>
            <a:endCxn id="15" idx="5"/>
          </p:cNvCxnSpPr>
          <p:nvPr/>
        </p:nvCxnSpPr>
        <p:spPr>
          <a:xfrm flipH="1" flipV="1">
            <a:off x="4879906" y="2055874"/>
            <a:ext cx="339999" cy="665218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Oval 11" descr="Man with facial hair">
            <a:extLst>
              <a:ext uri="{FF2B5EF4-FFF2-40B4-BE49-F238E27FC236}">
                <a16:creationId xmlns:a16="http://schemas.microsoft.com/office/drawing/2014/main" id="{D1F4E795-7D4F-E0C4-D5AB-AD88370EE0D5}"/>
              </a:ext>
            </a:extLst>
          </p:cNvPr>
          <p:cNvSpPr/>
          <p:nvPr/>
        </p:nvSpPr>
        <p:spPr>
          <a:xfrm>
            <a:off x="4285956" y="3723170"/>
            <a:ext cx="695856" cy="585227"/>
          </a:xfrm>
          <a:prstGeom prst="ellipse">
            <a:avLst/>
          </a:prstGeom>
          <a:blipFill dpi="0" rotWithShape="1">
            <a:blip r:embed="rId4"/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1200" dirty="0"/>
          </a:p>
        </p:txBody>
      </p:sp>
      <p:sp>
        <p:nvSpPr>
          <p:cNvPr id="13" name="Oval 12" descr="Man with facial hair">
            <a:extLst>
              <a:ext uri="{FF2B5EF4-FFF2-40B4-BE49-F238E27FC236}">
                <a16:creationId xmlns:a16="http://schemas.microsoft.com/office/drawing/2014/main" id="{9573E23E-7F24-EC48-4007-657F30CCEEBE}"/>
              </a:ext>
            </a:extLst>
          </p:cNvPr>
          <p:cNvSpPr/>
          <p:nvPr/>
        </p:nvSpPr>
        <p:spPr>
          <a:xfrm>
            <a:off x="5055474" y="4512463"/>
            <a:ext cx="695856" cy="585227"/>
          </a:xfrm>
          <a:prstGeom prst="ellipse">
            <a:avLst/>
          </a:prstGeom>
          <a:blipFill dpi="0" rotWithShape="1">
            <a:blip r:embed="rId5"/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1200" dirty="0"/>
          </a:p>
        </p:txBody>
      </p:sp>
      <p:sp>
        <p:nvSpPr>
          <p:cNvPr id="14" name="Oval 13" descr="Man with facial hair">
            <a:extLst>
              <a:ext uri="{FF2B5EF4-FFF2-40B4-BE49-F238E27FC236}">
                <a16:creationId xmlns:a16="http://schemas.microsoft.com/office/drawing/2014/main" id="{DA41B0C7-D51B-C0B7-CBA6-5F10ADB073D4}"/>
              </a:ext>
            </a:extLst>
          </p:cNvPr>
          <p:cNvSpPr/>
          <p:nvPr/>
        </p:nvSpPr>
        <p:spPr>
          <a:xfrm>
            <a:off x="3456155" y="2638903"/>
            <a:ext cx="695856" cy="585227"/>
          </a:xfrm>
          <a:prstGeom prst="ellipse">
            <a:avLst/>
          </a:prstGeom>
          <a:blipFill dpi="0" rotWithShape="1">
            <a:blip r:embed="rId6"/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1200" dirty="0"/>
          </a:p>
        </p:txBody>
      </p:sp>
      <p:sp>
        <p:nvSpPr>
          <p:cNvPr id="15" name="Oval 14" descr="Man with facial hair">
            <a:extLst>
              <a:ext uri="{FF2B5EF4-FFF2-40B4-BE49-F238E27FC236}">
                <a16:creationId xmlns:a16="http://schemas.microsoft.com/office/drawing/2014/main" id="{25D97B21-C97B-38D2-2E2C-BE8847272A16}"/>
              </a:ext>
            </a:extLst>
          </p:cNvPr>
          <p:cNvSpPr/>
          <p:nvPr/>
        </p:nvSpPr>
        <p:spPr>
          <a:xfrm>
            <a:off x="4285956" y="1556352"/>
            <a:ext cx="695856" cy="585227"/>
          </a:xfrm>
          <a:prstGeom prst="ellipse">
            <a:avLst/>
          </a:prstGeom>
          <a:blipFill dpi="0" rotWithShape="1">
            <a:blip r:embed="rId7"/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120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3DAE7C6-DABE-22FC-E3B6-A6065E55CF63}"/>
              </a:ext>
            </a:extLst>
          </p:cNvPr>
          <p:cNvCxnSpPr>
            <a:cxnSpLocks/>
            <a:stCxn id="14" idx="7"/>
            <a:endCxn id="15" idx="3"/>
          </p:cNvCxnSpPr>
          <p:nvPr/>
        </p:nvCxnSpPr>
        <p:spPr>
          <a:xfrm flipV="1">
            <a:off x="4050105" y="2055874"/>
            <a:ext cx="337757" cy="668734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E7B3C44-771E-06A8-47BE-8F790EE91CBC}"/>
              </a:ext>
            </a:extLst>
          </p:cNvPr>
          <p:cNvCxnSpPr>
            <a:cxnSpLocks/>
            <a:stCxn id="12" idx="1"/>
            <a:endCxn id="14" idx="5"/>
          </p:cNvCxnSpPr>
          <p:nvPr/>
        </p:nvCxnSpPr>
        <p:spPr>
          <a:xfrm flipH="1" flipV="1">
            <a:off x="4050105" y="3138425"/>
            <a:ext cx="337757" cy="67045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Oval 17" descr="Man with facial hair">
            <a:extLst>
              <a:ext uri="{FF2B5EF4-FFF2-40B4-BE49-F238E27FC236}">
                <a16:creationId xmlns:a16="http://schemas.microsoft.com/office/drawing/2014/main" id="{4FE09790-9997-3610-1D14-2E8077FA815A}"/>
              </a:ext>
            </a:extLst>
          </p:cNvPr>
          <p:cNvSpPr/>
          <p:nvPr/>
        </p:nvSpPr>
        <p:spPr>
          <a:xfrm>
            <a:off x="3433479" y="4512463"/>
            <a:ext cx="695856" cy="585227"/>
          </a:xfrm>
          <a:prstGeom prst="ellipse">
            <a:avLst/>
          </a:prstGeom>
          <a:blipFill dpi="0" rotWithShape="1">
            <a:blip r:embed="rId8"/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1200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5CD63A7-6371-0524-B2C9-37EE5DE398BA}"/>
              </a:ext>
            </a:extLst>
          </p:cNvPr>
          <p:cNvCxnSpPr>
            <a:cxnSpLocks/>
            <a:stCxn id="12" idx="3"/>
            <a:endCxn id="18" idx="7"/>
          </p:cNvCxnSpPr>
          <p:nvPr/>
        </p:nvCxnSpPr>
        <p:spPr>
          <a:xfrm flipH="1">
            <a:off x="4027429" y="4222692"/>
            <a:ext cx="360433" cy="375476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0" name="Oval 19" descr="Man with facial hair">
            <a:extLst>
              <a:ext uri="{FF2B5EF4-FFF2-40B4-BE49-F238E27FC236}">
                <a16:creationId xmlns:a16="http://schemas.microsoft.com/office/drawing/2014/main" id="{5F948639-446B-21A1-9C70-472845CD0994}"/>
              </a:ext>
            </a:extLst>
          </p:cNvPr>
          <p:cNvSpPr/>
          <p:nvPr/>
        </p:nvSpPr>
        <p:spPr>
          <a:xfrm>
            <a:off x="6350656" y="3339402"/>
            <a:ext cx="695856" cy="585227"/>
          </a:xfrm>
          <a:prstGeom prst="ellipse">
            <a:avLst/>
          </a:prstGeom>
          <a:blipFill dpi="0" rotWithShape="1">
            <a:blip r:embed="rId9"/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12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9EF9CB4-0BF2-F023-907C-DBA13FE37246}"/>
              </a:ext>
            </a:extLst>
          </p:cNvPr>
          <p:cNvSpPr txBox="1"/>
          <p:nvPr/>
        </p:nvSpPr>
        <p:spPr>
          <a:xfrm>
            <a:off x="5151424" y="3299533"/>
            <a:ext cx="6290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200" b="1" dirty="0"/>
              <a:t>Jethro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88BCDF1-C7ED-AAFC-0EA1-F3DF9F052B29}"/>
              </a:ext>
            </a:extLst>
          </p:cNvPr>
          <p:cNvSpPr txBox="1"/>
          <p:nvPr/>
        </p:nvSpPr>
        <p:spPr>
          <a:xfrm>
            <a:off x="4338526" y="4324485"/>
            <a:ext cx="5517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200" b="1" dirty="0" err="1"/>
              <a:t>Ronn</a:t>
            </a:r>
            <a:endParaRPr lang="en-PH" sz="1200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D900005-2DF1-812E-CDF0-3588117AE765}"/>
              </a:ext>
            </a:extLst>
          </p:cNvPr>
          <p:cNvSpPr txBox="1"/>
          <p:nvPr/>
        </p:nvSpPr>
        <p:spPr>
          <a:xfrm>
            <a:off x="4361792" y="2149867"/>
            <a:ext cx="5441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200" b="1" dirty="0"/>
              <a:t>Nica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644A211-B64A-0792-08EB-0968345AFB8E}"/>
              </a:ext>
            </a:extLst>
          </p:cNvPr>
          <p:cNvSpPr txBox="1"/>
          <p:nvPr/>
        </p:nvSpPr>
        <p:spPr>
          <a:xfrm>
            <a:off x="6386865" y="3972872"/>
            <a:ext cx="6596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200" b="1" dirty="0" err="1"/>
              <a:t>Jonnah</a:t>
            </a:r>
            <a:endParaRPr lang="en-PH" sz="1200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B33BC53-59E5-F3A0-56FE-13783F28A069}"/>
              </a:ext>
            </a:extLst>
          </p:cNvPr>
          <p:cNvSpPr txBox="1"/>
          <p:nvPr/>
        </p:nvSpPr>
        <p:spPr>
          <a:xfrm>
            <a:off x="3526164" y="5161260"/>
            <a:ext cx="5517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200" b="1" dirty="0"/>
              <a:t>Neal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47D5D89-5667-D7BC-A941-C83CB7BBA23C}"/>
              </a:ext>
            </a:extLst>
          </p:cNvPr>
          <p:cNvSpPr txBox="1"/>
          <p:nvPr/>
        </p:nvSpPr>
        <p:spPr>
          <a:xfrm>
            <a:off x="3456155" y="3261346"/>
            <a:ext cx="6958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200" b="1" dirty="0"/>
              <a:t>J-</a:t>
            </a:r>
            <a:r>
              <a:rPr lang="en-PH" sz="1200" b="1" dirty="0" err="1"/>
              <a:t>Rhyzz</a:t>
            </a:r>
            <a:endParaRPr lang="en-PH" sz="1200" b="1" dirty="0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6B0366C2-9E71-2F96-A8A1-12CB3A613677}"/>
              </a:ext>
            </a:extLst>
          </p:cNvPr>
          <p:cNvCxnSpPr>
            <a:cxnSpLocks/>
            <a:stCxn id="20" idx="1"/>
            <a:endCxn id="9" idx="5"/>
          </p:cNvCxnSpPr>
          <p:nvPr/>
        </p:nvCxnSpPr>
        <p:spPr>
          <a:xfrm flipH="1" flipV="1">
            <a:off x="5711949" y="3134909"/>
            <a:ext cx="740613" cy="290198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C1C3CB67-06D6-8699-3FEB-F4B51A126CB5}"/>
              </a:ext>
            </a:extLst>
          </p:cNvPr>
          <p:cNvSpPr txBox="1"/>
          <p:nvPr/>
        </p:nvSpPr>
        <p:spPr>
          <a:xfrm>
            <a:off x="5072688" y="5200828"/>
            <a:ext cx="6596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200" b="1" dirty="0"/>
              <a:t>Tristan</a:t>
            </a:r>
          </a:p>
        </p:txBody>
      </p:sp>
      <p:sp>
        <p:nvSpPr>
          <p:cNvPr id="31" name="Oval 30" descr="Man with facial hair">
            <a:extLst>
              <a:ext uri="{FF2B5EF4-FFF2-40B4-BE49-F238E27FC236}">
                <a16:creationId xmlns:a16="http://schemas.microsoft.com/office/drawing/2014/main" id="{0BF8BFAD-DD9B-F699-E412-841D2347036D}"/>
              </a:ext>
            </a:extLst>
          </p:cNvPr>
          <p:cNvSpPr/>
          <p:nvPr/>
        </p:nvSpPr>
        <p:spPr>
          <a:xfrm>
            <a:off x="7433624" y="2634341"/>
            <a:ext cx="695856" cy="585227"/>
          </a:xfrm>
          <a:prstGeom prst="ellipse">
            <a:avLst/>
          </a:prstGeom>
          <a:blipFill dpi="0" rotWithShape="1">
            <a:blip r:embed="rId10"/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AD53BEE8-E3F9-4330-4202-E0864EF944E5}"/>
              </a:ext>
            </a:extLst>
          </p:cNvPr>
          <p:cNvCxnSpPr>
            <a:cxnSpLocks/>
            <a:stCxn id="9" idx="3"/>
            <a:endCxn id="12" idx="7"/>
          </p:cNvCxnSpPr>
          <p:nvPr/>
        </p:nvCxnSpPr>
        <p:spPr>
          <a:xfrm flipH="1">
            <a:off x="4879906" y="3134909"/>
            <a:ext cx="339999" cy="673966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1F26791-D3A1-E325-A2B4-B36495BDA72E}"/>
              </a:ext>
            </a:extLst>
          </p:cNvPr>
          <p:cNvCxnSpPr>
            <a:cxnSpLocks/>
            <a:stCxn id="13" idx="1"/>
            <a:endCxn id="12" idx="5"/>
          </p:cNvCxnSpPr>
          <p:nvPr/>
        </p:nvCxnSpPr>
        <p:spPr>
          <a:xfrm flipH="1" flipV="1">
            <a:off x="4879906" y="4222692"/>
            <a:ext cx="277474" cy="375476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B7F1FC63-4444-466A-E5C2-3C3E80E04DE9}"/>
              </a:ext>
            </a:extLst>
          </p:cNvPr>
          <p:cNvCxnSpPr>
            <a:cxnSpLocks/>
            <a:stCxn id="31" idx="2"/>
            <a:endCxn id="9" idx="6"/>
          </p:cNvCxnSpPr>
          <p:nvPr/>
        </p:nvCxnSpPr>
        <p:spPr>
          <a:xfrm flipH="1">
            <a:off x="5813855" y="2926955"/>
            <a:ext cx="1619769" cy="1046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9" name="Oval 38" descr="Man with facial hair">
            <a:extLst>
              <a:ext uri="{FF2B5EF4-FFF2-40B4-BE49-F238E27FC236}">
                <a16:creationId xmlns:a16="http://schemas.microsoft.com/office/drawing/2014/main" id="{8C52F767-B139-57A4-50EB-B5F5B52879C9}"/>
              </a:ext>
            </a:extLst>
          </p:cNvPr>
          <p:cNvSpPr/>
          <p:nvPr/>
        </p:nvSpPr>
        <p:spPr>
          <a:xfrm>
            <a:off x="6348470" y="1857253"/>
            <a:ext cx="695856" cy="585227"/>
          </a:xfrm>
          <a:prstGeom prst="ellipse">
            <a:avLst/>
          </a:prstGeom>
          <a:blipFill dpi="0" rotWithShape="1">
            <a:blip r:embed="rId11"/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41" name="Oval 40" descr="Man with facial hair">
            <a:extLst>
              <a:ext uri="{FF2B5EF4-FFF2-40B4-BE49-F238E27FC236}">
                <a16:creationId xmlns:a16="http://schemas.microsoft.com/office/drawing/2014/main" id="{F2450912-A094-EA9B-A9FE-1790FAA371DE}"/>
              </a:ext>
            </a:extLst>
          </p:cNvPr>
          <p:cNvSpPr/>
          <p:nvPr/>
        </p:nvSpPr>
        <p:spPr>
          <a:xfrm>
            <a:off x="7187602" y="1232586"/>
            <a:ext cx="695856" cy="585227"/>
          </a:xfrm>
          <a:prstGeom prst="ellipse">
            <a:avLst/>
          </a:prstGeom>
          <a:blipFill dpi="0" rotWithShape="1">
            <a:blip r:embed="rId12"/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645EFEFD-19E4-9D1C-9CB2-E222A2E77033}"/>
              </a:ext>
            </a:extLst>
          </p:cNvPr>
          <p:cNvCxnSpPr>
            <a:cxnSpLocks/>
            <a:stCxn id="20" idx="0"/>
            <a:endCxn id="39" idx="4"/>
          </p:cNvCxnSpPr>
          <p:nvPr/>
        </p:nvCxnSpPr>
        <p:spPr>
          <a:xfrm flipH="1" flipV="1">
            <a:off x="6696398" y="2442480"/>
            <a:ext cx="2186" cy="896922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9464497A-FA3A-1700-5E4F-7847835C57D9}"/>
              </a:ext>
            </a:extLst>
          </p:cNvPr>
          <p:cNvCxnSpPr>
            <a:cxnSpLocks/>
            <a:stCxn id="39" idx="3"/>
            <a:endCxn id="9" idx="7"/>
          </p:cNvCxnSpPr>
          <p:nvPr/>
        </p:nvCxnSpPr>
        <p:spPr>
          <a:xfrm flipH="1">
            <a:off x="5711949" y="2356775"/>
            <a:ext cx="738427" cy="364317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7A33CC9C-8068-FE32-C9E7-A363BB37CFE5}"/>
              </a:ext>
            </a:extLst>
          </p:cNvPr>
          <p:cNvCxnSpPr>
            <a:cxnSpLocks/>
            <a:stCxn id="39" idx="5"/>
            <a:endCxn id="31" idx="1"/>
          </p:cNvCxnSpPr>
          <p:nvPr/>
        </p:nvCxnSpPr>
        <p:spPr>
          <a:xfrm>
            <a:off x="6942420" y="2356775"/>
            <a:ext cx="593110" cy="363271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EF6CA19E-ECA0-C943-599C-2A4551A25909}"/>
              </a:ext>
            </a:extLst>
          </p:cNvPr>
          <p:cNvCxnSpPr>
            <a:cxnSpLocks/>
            <a:stCxn id="20" idx="7"/>
            <a:endCxn id="31" idx="3"/>
          </p:cNvCxnSpPr>
          <p:nvPr/>
        </p:nvCxnSpPr>
        <p:spPr>
          <a:xfrm flipV="1">
            <a:off x="6944606" y="3133863"/>
            <a:ext cx="590924" cy="291244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B2402AA0-1BB3-6855-C5CE-7AD9684B301E}"/>
              </a:ext>
            </a:extLst>
          </p:cNvPr>
          <p:cNvCxnSpPr>
            <a:cxnSpLocks/>
            <a:stCxn id="41" idx="3"/>
            <a:endCxn id="39" idx="7"/>
          </p:cNvCxnSpPr>
          <p:nvPr/>
        </p:nvCxnSpPr>
        <p:spPr>
          <a:xfrm flipH="1">
            <a:off x="6942420" y="1732108"/>
            <a:ext cx="347088" cy="21085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DAFB8CBD-BF0E-CD06-90E8-70E27739E71B}"/>
              </a:ext>
            </a:extLst>
          </p:cNvPr>
          <p:cNvSpPr txBox="1"/>
          <p:nvPr/>
        </p:nvSpPr>
        <p:spPr>
          <a:xfrm>
            <a:off x="6367793" y="1595754"/>
            <a:ext cx="6596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200" b="1" dirty="0"/>
              <a:t>Winna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557134D-68F4-6243-DE18-2E185E9BDA24}"/>
              </a:ext>
            </a:extLst>
          </p:cNvPr>
          <p:cNvSpPr txBox="1"/>
          <p:nvPr/>
        </p:nvSpPr>
        <p:spPr>
          <a:xfrm>
            <a:off x="7472387" y="3243046"/>
            <a:ext cx="5551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200" b="1" dirty="0"/>
              <a:t>Kean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FCDF803-5849-B4BE-201F-CDB5C556B368}"/>
              </a:ext>
            </a:extLst>
          </p:cNvPr>
          <p:cNvSpPr txBox="1"/>
          <p:nvPr/>
        </p:nvSpPr>
        <p:spPr>
          <a:xfrm>
            <a:off x="7896384" y="1417852"/>
            <a:ext cx="8715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200" b="1" dirty="0"/>
              <a:t>Alexander</a:t>
            </a:r>
          </a:p>
        </p:txBody>
      </p:sp>
      <p:sp>
        <p:nvSpPr>
          <p:cNvPr id="62" name="Oval 61" descr="Man with facial hair">
            <a:extLst>
              <a:ext uri="{FF2B5EF4-FFF2-40B4-BE49-F238E27FC236}">
                <a16:creationId xmlns:a16="http://schemas.microsoft.com/office/drawing/2014/main" id="{404AF9D5-C003-6B80-AA5E-AF25C1AF1EE8}"/>
              </a:ext>
            </a:extLst>
          </p:cNvPr>
          <p:cNvSpPr/>
          <p:nvPr/>
        </p:nvSpPr>
        <p:spPr>
          <a:xfrm>
            <a:off x="3735352" y="5495708"/>
            <a:ext cx="695856" cy="585227"/>
          </a:xfrm>
          <a:prstGeom prst="ellipse">
            <a:avLst/>
          </a:prstGeom>
          <a:blipFill dpi="0" rotWithShape="1">
            <a:blip r:embed="rId4"/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1200" dirty="0"/>
          </a:p>
        </p:txBody>
      </p:sp>
      <p:sp>
        <p:nvSpPr>
          <p:cNvPr id="63" name="Oval 62" descr="Man with facial hair">
            <a:extLst>
              <a:ext uri="{FF2B5EF4-FFF2-40B4-BE49-F238E27FC236}">
                <a16:creationId xmlns:a16="http://schemas.microsoft.com/office/drawing/2014/main" id="{E2443F81-6670-6CBC-5811-A1FE6B612879}"/>
              </a:ext>
            </a:extLst>
          </p:cNvPr>
          <p:cNvSpPr/>
          <p:nvPr/>
        </p:nvSpPr>
        <p:spPr>
          <a:xfrm>
            <a:off x="2084630" y="5498286"/>
            <a:ext cx="695856" cy="585227"/>
          </a:xfrm>
          <a:prstGeom prst="ellipse">
            <a:avLst/>
          </a:prstGeom>
          <a:blipFill dpi="0" rotWithShape="1">
            <a:blip r:embed="rId7"/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1200" dirty="0"/>
          </a:p>
        </p:txBody>
      </p:sp>
      <p:sp>
        <p:nvSpPr>
          <p:cNvPr id="64" name="Oval 63" descr="Man with facial hair">
            <a:extLst>
              <a:ext uri="{FF2B5EF4-FFF2-40B4-BE49-F238E27FC236}">
                <a16:creationId xmlns:a16="http://schemas.microsoft.com/office/drawing/2014/main" id="{2DA92DA7-A1E7-FCEB-0AD3-E979035FB9D5}"/>
              </a:ext>
            </a:extLst>
          </p:cNvPr>
          <p:cNvSpPr/>
          <p:nvPr/>
        </p:nvSpPr>
        <p:spPr>
          <a:xfrm>
            <a:off x="2915986" y="5474840"/>
            <a:ext cx="695856" cy="585227"/>
          </a:xfrm>
          <a:prstGeom prst="ellipse">
            <a:avLst/>
          </a:prstGeom>
          <a:blipFill dpi="0" rotWithShape="1">
            <a:blip r:embed="rId6"/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1200" dirty="0"/>
          </a:p>
        </p:txBody>
      </p:sp>
      <p:sp>
        <p:nvSpPr>
          <p:cNvPr id="67" name="Oval 66" descr="Man with facial hair">
            <a:extLst>
              <a:ext uri="{FF2B5EF4-FFF2-40B4-BE49-F238E27FC236}">
                <a16:creationId xmlns:a16="http://schemas.microsoft.com/office/drawing/2014/main" id="{2816B326-5D4F-CC51-4AD1-843DFC8410A0}"/>
              </a:ext>
            </a:extLst>
          </p:cNvPr>
          <p:cNvSpPr/>
          <p:nvPr/>
        </p:nvSpPr>
        <p:spPr>
          <a:xfrm>
            <a:off x="4477593" y="5509152"/>
            <a:ext cx="695856" cy="585227"/>
          </a:xfrm>
          <a:prstGeom prst="ellipse">
            <a:avLst/>
          </a:prstGeom>
          <a:blipFill dpi="0" rotWithShape="1">
            <a:blip r:embed="rId8"/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1200" dirty="0"/>
          </a:p>
        </p:txBody>
      </p:sp>
      <p:sp>
        <p:nvSpPr>
          <p:cNvPr id="69" name="Oval 68" descr="Man with facial hair">
            <a:extLst>
              <a:ext uri="{FF2B5EF4-FFF2-40B4-BE49-F238E27FC236}">
                <a16:creationId xmlns:a16="http://schemas.microsoft.com/office/drawing/2014/main" id="{433CDAF5-050E-BA4B-ECA2-1B01D62E0E67}"/>
              </a:ext>
            </a:extLst>
          </p:cNvPr>
          <p:cNvSpPr/>
          <p:nvPr/>
        </p:nvSpPr>
        <p:spPr>
          <a:xfrm>
            <a:off x="5223947" y="5490633"/>
            <a:ext cx="695856" cy="585227"/>
          </a:xfrm>
          <a:prstGeom prst="ellipse">
            <a:avLst/>
          </a:prstGeom>
          <a:blipFill dpi="0" rotWithShape="1">
            <a:blip r:embed="rId5"/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1200" dirty="0"/>
          </a:p>
        </p:txBody>
      </p:sp>
      <p:sp>
        <p:nvSpPr>
          <p:cNvPr id="71" name="Oval 70" descr="Man with facial hair">
            <a:extLst>
              <a:ext uri="{FF2B5EF4-FFF2-40B4-BE49-F238E27FC236}">
                <a16:creationId xmlns:a16="http://schemas.microsoft.com/office/drawing/2014/main" id="{3F91FD61-F841-5566-5EE9-80800F321CC7}"/>
              </a:ext>
            </a:extLst>
          </p:cNvPr>
          <p:cNvSpPr/>
          <p:nvPr/>
        </p:nvSpPr>
        <p:spPr>
          <a:xfrm>
            <a:off x="5998507" y="5455983"/>
            <a:ext cx="695856" cy="585227"/>
          </a:xfrm>
          <a:prstGeom prst="ellipse">
            <a:avLst/>
          </a:prstGeom>
          <a:blipFill dpi="0" rotWithShape="1">
            <a:blip r:embed="rId3"/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1200" dirty="0"/>
          </a:p>
        </p:txBody>
      </p:sp>
      <p:sp>
        <p:nvSpPr>
          <p:cNvPr id="75" name="Oval 74" descr="Man with facial hair">
            <a:extLst>
              <a:ext uri="{FF2B5EF4-FFF2-40B4-BE49-F238E27FC236}">
                <a16:creationId xmlns:a16="http://schemas.microsoft.com/office/drawing/2014/main" id="{11E01319-6284-EA36-1205-3C96F92B1CFA}"/>
              </a:ext>
            </a:extLst>
          </p:cNvPr>
          <p:cNvSpPr/>
          <p:nvPr/>
        </p:nvSpPr>
        <p:spPr>
          <a:xfrm>
            <a:off x="6737768" y="5484801"/>
            <a:ext cx="695856" cy="585227"/>
          </a:xfrm>
          <a:prstGeom prst="ellipse">
            <a:avLst/>
          </a:prstGeom>
          <a:blipFill dpi="0" rotWithShape="1">
            <a:blip r:embed="rId9"/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1200" dirty="0"/>
          </a:p>
        </p:txBody>
      </p:sp>
      <p:sp>
        <p:nvSpPr>
          <p:cNvPr id="77" name="Oval 76" descr="Man with facial hair">
            <a:extLst>
              <a:ext uri="{FF2B5EF4-FFF2-40B4-BE49-F238E27FC236}">
                <a16:creationId xmlns:a16="http://schemas.microsoft.com/office/drawing/2014/main" id="{B7A4D6A5-A068-2C42-ACB7-EFBCA0747B23}"/>
              </a:ext>
            </a:extLst>
          </p:cNvPr>
          <p:cNvSpPr/>
          <p:nvPr/>
        </p:nvSpPr>
        <p:spPr>
          <a:xfrm>
            <a:off x="7493939" y="5476534"/>
            <a:ext cx="695856" cy="585227"/>
          </a:xfrm>
          <a:prstGeom prst="ellipse">
            <a:avLst/>
          </a:prstGeom>
          <a:blipFill dpi="0" rotWithShape="1">
            <a:blip r:embed="rId10"/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78" name="Oval 77" descr="Man with facial hair">
            <a:extLst>
              <a:ext uri="{FF2B5EF4-FFF2-40B4-BE49-F238E27FC236}">
                <a16:creationId xmlns:a16="http://schemas.microsoft.com/office/drawing/2014/main" id="{EC4532F5-7871-68F6-2B1F-944B10E361F1}"/>
              </a:ext>
            </a:extLst>
          </p:cNvPr>
          <p:cNvSpPr/>
          <p:nvPr/>
        </p:nvSpPr>
        <p:spPr>
          <a:xfrm>
            <a:off x="8250110" y="5455983"/>
            <a:ext cx="695856" cy="585227"/>
          </a:xfrm>
          <a:prstGeom prst="ellipse">
            <a:avLst/>
          </a:prstGeom>
          <a:blipFill dpi="0" rotWithShape="1">
            <a:blip r:embed="rId11"/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80" name="Oval 79" descr="Man with facial hair">
            <a:extLst>
              <a:ext uri="{FF2B5EF4-FFF2-40B4-BE49-F238E27FC236}">
                <a16:creationId xmlns:a16="http://schemas.microsoft.com/office/drawing/2014/main" id="{850A13B4-3DFD-1F03-EF67-96B5072B93B1}"/>
              </a:ext>
            </a:extLst>
          </p:cNvPr>
          <p:cNvSpPr/>
          <p:nvPr/>
        </p:nvSpPr>
        <p:spPr>
          <a:xfrm>
            <a:off x="9021138" y="5476533"/>
            <a:ext cx="695856" cy="585227"/>
          </a:xfrm>
          <a:prstGeom prst="ellipse">
            <a:avLst/>
          </a:prstGeom>
          <a:blipFill dpi="0" rotWithShape="1">
            <a:blip r:embed="rId12"/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754196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8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  <p:bldP spid="63" grpId="0" animBg="1"/>
      <p:bldP spid="64" grpId="0" animBg="1"/>
      <p:bldP spid="67" grpId="0" animBg="1"/>
      <p:bldP spid="69" grpId="0" animBg="1"/>
      <p:bldP spid="71" grpId="0" animBg="1"/>
      <p:bldP spid="75" grpId="0" animBg="1"/>
      <p:bldP spid="77" grpId="0" animBg="1"/>
      <p:bldP spid="78" grpId="0" animBg="1"/>
      <p:bldP spid="80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PH" b="1" dirty="0"/>
              <a:t>The Travelling Salesman Problem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</a:rPr>
              <a:t>CCALCOMP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37AA0527-1D8F-E5DD-5468-770B87FB0EC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08335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rmAutofit fontScale="90000"/>
          </a:bodyPr>
          <a:lstStyle/>
          <a:p>
            <a:r>
              <a:rPr lang="en-PH" b="1" dirty="0"/>
              <a:t>Introduction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</a:rPr>
              <a:t>CCALCOMP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8F01E5-9DD2-5DD7-64D3-82538770E359}"/>
              </a:ext>
            </a:extLst>
          </p:cNvPr>
          <p:cNvSpPr txBox="1"/>
          <p:nvPr/>
        </p:nvSpPr>
        <p:spPr>
          <a:xfrm>
            <a:off x="525611" y="1215609"/>
            <a:ext cx="6460768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2400" dirty="0"/>
              <a:t>The </a:t>
            </a:r>
            <a:r>
              <a:rPr lang="en-PH" sz="2400" b="1" dirty="0">
                <a:solidFill>
                  <a:srgbClr val="00B050"/>
                </a:solidFill>
              </a:rPr>
              <a:t>travelling salesman problem</a:t>
            </a:r>
            <a:r>
              <a:rPr lang="en-PH" sz="2400" dirty="0"/>
              <a:t>, also known as the travelling salesperson problem (TSP), asks the following question: </a:t>
            </a:r>
          </a:p>
          <a:p>
            <a:endParaRPr lang="en-PH" sz="2400" dirty="0"/>
          </a:p>
          <a:p>
            <a:r>
              <a:rPr lang="en-PH" sz="2400" dirty="0"/>
              <a:t>"Given a list of cities and the distances between each pair of cities, </a:t>
            </a:r>
            <a:r>
              <a:rPr lang="en-PH" sz="2400" b="1" dirty="0">
                <a:solidFill>
                  <a:srgbClr val="0070C0"/>
                </a:solidFill>
              </a:rPr>
              <a:t>what is the shortest possible route that visits each city exactly once and returns to the origin city</a:t>
            </a:r>
            <a:r>
              <a:rPr lang="en-PH" sz="2400" dirty="0"/>
              <a:t>?"</a:t>
            </a:r>
            <a:endParaRPr lang="en-US" sz="2400" dirty="0"/>
          </a:p>
        </p:txBody>
      </p:sp>
      <p:pic>
        <p:nvPicPr>
          <p:cNvPr id="5" name="Picture 4" descr="A map of the united states with lines and points&#10;&#10;Description automatically generated">
            <a:extLst>
              <a:ext uri="{FF2B5EF4-FFF2-40B4-BE49-F238E27FC236}">
                <a16:creationId xmlns:a16="http://schemas.microsoft.com/office/drawing/2014/main" id="{729EA911-CEC6-CF1C-7348-3FDC3CD4D4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3056" y="1215609"/>
            <a:ext cx="40640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71053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rmAutofit fontScale="90000"/>
          </a:bodyPr>
          <a:lstStyle/>
          <a:p>
            <a:r>
              <a:rPr lang="en-PH" b="1" dirty="0"/>
              <a:t>Factorial Time Complexity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</a:rPr>
              <a:t>CCALCOMP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AD01203-4A12-8B26-437A-7916DAE06961}"/>
                  </a:ext>
                </a:extLst>
              </p:cNvPr>
              <p:cNvSpPr txBox="1"/>
              <p:nvPr/>
            </p:nvSpPr>
            <p:spPr>
              <a:xfrm>
                <a:off x="1430615" y="1452732"/>
                <a:ext cx="9330770" cy="14773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6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GB" sz="6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!</m:t>
                      </m:r>
                    </m:oMath>
                  </m:oMathPara>
                </a14:m>
                <a:endParaRPr lang="en-PH" sz="6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:r>
                  <a:rPr lang="en-PH" sz="3000" dirty="0"/>
                  <a:t>Where </a:t>
                </a:r>
                <a:r>
                  <a:rPr lang="en-PH" sz="3000" b="1" i="1" dirty="0">
                    <a:solidFill>
                      <a:srgbClr val="0070C0"/>
                    </a:solidFill>
                  </a:rPr>
                  <a:t>n</a:t>
                </a:r>
                <a:r>
                  <a:rPr lang="en-PH" sz="3000" dirty="0"/>
                  <a:t> is the number of inputs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AD01203-4A12-8B26-437A-7916DAE069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0615" y="1452732"/>
                <a:ext cx="9330770" cy="1477328"/>
              </a:xfrm>
              <a:prstGeom prst="rect">
                <a:avLst/>
              </a:prstGeom>
              <a:blipFill>
                <a:blip r:embed="rId4"/>
                <a:stretch>
                  <a:fillRect b="-119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5CC2384-CA88-CC80-5FDB-838529BB6275}"/>
                  </a:ext>
                </a:extLst>
              </p:cNvPr>
              <p:cNvSpPr txBox="1"/>
              <p:nvPr/>
            </p:nvSpPr>
            <p:spPr>
              <a:xfrm>
                <a:off x="3046449" y="3283319"/>
                <a:ext cx="6099101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000" b="0" i="1" smtClean="0">
                          <a:latin typeface="Cambria Math" panose="02040503050406030204" pitchFamily="18" charset="0"/>
                        </a:rPr>
                        <m:t>3!=3•2•1=</m:t>
                      </m:r>
                      <m:r>
                        <a:rPr lang="en-GB" sz="30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𝟔</m:t>
                      </m:r>
                      <m:r>
                        <a:rPr lang="en-GB" sz="30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30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𝒄𝒐𝒎𝒑𝒖𝒕𝒂𝒕𝒊𝒐𝒏𝒔</m:t>
                      </m:r>
                    </m:oMath>
                  </m:oMathPara>
                </a14:m>
                <a:endParaRPr lang="en-US" sz="3000" b="1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5CC2384-CA88-CC80-5FDB-838529BB62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6449" y="3283319"/>
                <a:ext cx="6099101" cy="553998"/>
              </a:xfrm>
              <a:prstGeom prst="rect">
                <a:avLst/>
              </a:prstGeom>
              <a:blipFill>
                <a:blip r:embed="rId5"/>
                <a:stretch>
                  <a:fillRect b="-2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C55D1FC-64A6-91F1-6292-C4046DCEC4F4}"/>
                  </a:ext>
                </a:extLst>
              </p:cNvPr>
              <p:cNvSpPr txBox="1"/>
              <p:nvPr/>
            </p:nvSpPr>
            <p:spPr>
              <a:xfrm>
                <a:off x="2266419" y="3960014"/>
                <a:ext cx="7659159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000" i="1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GB" sz="3000" b="0" i="1" smtClean="0">
                          <a:latin typeface="Cambria Math" panose="02040503050406030204" pitchFamily="18" charset="0"/>
                        </a:rPr>
                        <m:t>!=4•3•2•1=</m:t>
                      </m:r>
                      <m:r>
                        <a:rPr lang="en-GB" sz="3000" b="1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𝟐𝟒</m:t>
                      </m:r>
                      <m:r>
                        <a:rPr lang="en-GB" sz="3000" b="1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3000" b="1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𝒄𝒐𝒎𝒑𝒖𝒕𝒂𝒕𝒊𝒐𝒏𝒔</m:t>
                      </m:r>
                    </m:oMath>
                  </m:oMathPara>
                </a14:m>
                <a:endParaRPr lang="en-US" sz="3000" b="1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C55D1FC-64A6-91F1-6292-C4046DCEC4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6419" y="3960014"/>
                <a:ext cx="7659159" cy="553998"/>
              </a:xfrm>
              <a:prstGeom prst="rect">
                <a:avLst/>
              </a:prstGeom>
              <a:blipFill>
                <a:blip r:embed="rId6"/>
                <a:stretch>
                  <a:fillRect b="-2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CDBE76E-CF90-DE50-B7AD-C0768D13D793}"/>
                  </a:ext>
                </a:extLst>
              </p:cNvPr>
              <p:cNvSpPr txBox="1"/>
              <p:nvPr/>
            </p:nvSpPr>
            <p:spPr>
              <a:xfrm>
                <a:off x="2701173" y="4636709"/>
                <a:ext cx="7659159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000" i="1" smtClean="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GB" sz="3000" b="0" i="1" smtClean="0">
                          <a:latin typeface="Cambria Math" panose="02040503050406030204" pitchFamily="18" charset="0"/>
                        </a:rPr>
                        <m:t>!=5•4•3•2•1=</m:t>
                      </m:r>
                      <m:r>
                        <a:rPr lang="en-GB" sz="3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𝟏𝟐𝟎</m:t>
                      </m:r>
                      <m:r>
                        <a:rPr lang="en-GB" sz="3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3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𝒄𝒐𝒎𝒑𝒖𝒕𝒂𝒕𝒊𝒐𝒏𝒔</m:t>
                      </m:r>
                    </m:oMath>
                  </m:oMathPara>
                </a14:m>
                <a:endParaRPr lang="en-US" sz="3000" b="1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CDBE76E-CF90-DE50-B7AD-C0768D13D7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1173" y="4636709"/>
                <a:ext cx="7659159" cy="553998"/>
              </a:xfrm>
              <a:prstGeom prst="rect">
                <a:avLst/>
              </a:prstGeom>
              <a:blipFill>
                <a:blip r:embed="rId7"/>
                <a:stretch>
                  <a:fillRect b="-2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9639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rmAutofit fontScale="90000"/>
          </a:bodyPr>
          <a:lstStyle/>
          <a:p>
            <a:r>
              <a:rPr lang="en-PH" b="1" dirty="0"/>
              <a:t>Example of n! (Permutations)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</a:rPr>
              <a:t>CCALCOMP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01C30DC-FFD4-4182-6DED-3FF976DB2AD8}"/>
                  </a:ext>
                </a:extLst>
              </p:cNvPr>
              <p:cNvSpPr txBox="1"/>
              <p:nvPr/>
            </p:nvSpPr>
            <p:spPr>
              <a:xfrm>
                <a:off x="3895763" y="1424784"/>
                <a:ext cx="4400473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000" b="1" i="1" smtClean="0">
                          <a:latin typeface="Cambria Math" panose="02040503050406030204" pitchFamily="18" charset="0"/>
                        </a:rPr>
                        <m:t>𝒍𝒆𝒕𝒕𝒆𝒓𝒔</m:t>
                      </m:r>
                      <m:r>
                        <a:rPr lang="en-GB" sz="4000" b="1" i="1" smtClean="0">
                          <a:latin typeface="Cambria Math" panose="02040503050406030204" pitchFamily="18" charset="0"/>
                        </a:rPr>
                        <m:t>={</m:t>
                      </m:r>
                      <m:r>
                        <a:rPr lang="en-GB" sz="4000" b="1" i="1" smtClean="0"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GB" sz="40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GB" sz="4000" b="1" i="1" smtClean="0">
                          <a:latin typeface="Cambria Math" panose="02040503050406030204" pitchFamily="18" charset="0"/>
                        </a:rPr>
                        <m:t>𝑩</m:t>
                      </m:r>
                      <m:r>
                        <a:rPr lang="en-GB" sz="4000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sz="4000" b="1" i="1" smtClean="0">
                          <a:latin typeface="Cambria Math" panose="02040503050406030204" pitchFamily="18" charset="0"/>
                        </a:rPr>
                        <m:t>𝑪</m:t>
                      </m:r>
                      <m:r>
                        <a:rPr lang="en-GB" sz="4000" b="1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4000" b="1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01C30DC-FFD4-4182-6DED-3FF976DB2A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5763" y="1424784"/>
                <a:ext cx="4400473" cy="707886"/>
              </a:xfrm>
              <a:prstGeom prst="rect">
                <a:avLst/>
              </a:prstGeom>
              <a:blipFill>
                <a:blip r:embed="rId4"/>
                <a:stretch>
                  <a:fillRect l="-1437" r="-2586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FD277675-7FE6-6050-AA4A-DECFD5006177}"/>
              </a:ext>
            </a:extLst>
          </p:cNvPr>
          <p:cNvSpPr txBox="1"/>
          <p:nvPr/>
        </p:nvSpPr>
        <p:spPr>
          <a:xfrm>
            <a:off x="2516715" y="4222288"/>
            <a:ext cx="715856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2400" b="1" dirty="0"/>
              <a:t>Problem</a:t>
            </a:r>
            <a:r>
              <a:rPr lang="en-PH" sz="2400" dirty="0"/>
              <a:t>: Find all possible arrangements of the letters without omitting or repeating any letter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829B74F-C6AF-1552-2B4B-8255CC245FB4}"/>
                  </a:ext>
                </a:extLst>
              </p:cNvPr>
              <p:cNvSpPr txBox="1"/>
              <p:nvPr/>
            </p:nvSpPr>
            <p:spPr>
              <a:xfrm>
                <a:off x="3558389" y="2304210"/>
                <a:ext cx="5075220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000" b="1" i="1" smtClean="0"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GB" sz="40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4000" b="1" i="1" smtClean="0">
                          <a:latin typeface="Cambria Math" panose="02040503050406030204" pitchFamily="18" charset="0"/>
                        </a:rPr>
                        <m:t>𝒍𝒆𝒏</m:t>
                      </m:r>
                      <m:d>
                        <m:dPr>
                          <m:ctrlPr>
                            <a:rPr lang="en-GB" sz="40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000" b="1" i="1" smtClean="0">
                              <a:latin typeface="Cambria Math" panose="02040503050406030204" pitchFamily="18" charset="0"/>
                            </a:rPr>
                            <m:t>𝒍𝒆𝒕𝒕𝒆𝒓𝒔</m:t>
                          </m:r>
                        </m:e>
                      </m:d>
                    </m:oMath>
                  </m:oMathPara>
                </a14:m>
                <a:endParaRPr lang="en-US" sz="4000" b="1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829B74F-C6AF-1552-2B4B-8255CC245F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8389" y="2304210"/>
                <a:ext cx="5075220" cy="7078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2941715-2F8A-6FE5-6DF5-D3A8C5F13FEB}"/>
                  </a:ext>
                </a:extLst>
              </p:cNvPr>
              <p:cNvSpPr txBox="1"/>
              <p:nvPr/>
            </p:nvSpPr>
            <p:spPr>
              <a:xfrm>
                <a:off x="3895763" y="3114276"/>
                <a:ext cx="1877211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000" b="1" i="1" smtClean="0"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GB" sz="40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4000" b="1" i="1" smtClean="0">
                          <a:latin typeface="Cambria Math" panose="02040503050406030204" pitchFamily="18" charset="0"/>
                        </a:rPr>
                        <m:t>𝟑</m:t>
                      </m:r>
                    </m:oMath>
                  </m:oMathPara>
                </a14:m>
                <a:endParaRPr lang="en-US" sz="4000" b="1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2941715-2F8A-6FE5-6DF5-D3A8C5F13F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5763" y="3114276"/>
                <a:ext cx="1877211" cy="70788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81553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rmAutofit fontScale="90000"/>
          </a:bodyPr>
          <a:lstStyle/>
          <a:p>
            <a:r>
              <a:rPr lang="en-PH" b="1" dirty="0"/>
              <a:t>Permutations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</a:rPr>
              <a:t>CCALCOMP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5FB603A-7BD1-CA91-4DEE-DCD398D82BC7}"/>
              </a:ext>
            </a:extLst>
          </p:cNvPr>
          <p:cNvGraphicFramePr>
            <a:graphicFrameLocks noGrp="1"/>
          </p:cNvGraphicFramePr>
          <p:nvPr/>
        </p:nvGraphicFramePr>
        <p:xfrm>
          <a:off x="2406952" y="2448296"/>
          <a:ext cx="2795181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31727">
                  <a:extLst>
                    <a:ext uri="{9D8B030D-6E8A-4147-A177-3AD203B41FA5}">
                      <a16:colId xmlns:a16="http://schemas.microsoft.com/office/drawing/2014/main" val="2026318116"/>
                    </a:ext>
                  </a:extLst>
                </a:gridCol>
                <a:gridCol w="931727">
                  <a:extLst>
                    <a:ext uri="{9D8B030D-6E8A-4147-A177-3AD203B41FA5}">
                      <a16:colId xmlns:a16="http://schemas.microsoft.com/office/drawing/2014/main" val="41818381"/>
                    </a:ext>
                  </a:extLst>
                </a:gridCol>
                <a:gridCol w="931727">
                  <a:extLst>
                    <a:ext uri="{9D8B030D-6E8A-4147-A177-3AD203B41FA5}">
                      <a16:colId xmlns:a16="http://schemas.microsoft.com/office/drawing/2014/main" val="6883785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A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B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C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7912423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7AE53055-9EE4-3029-C881-2F2F1554DD84}"/>
              </a:ext>
            </a:extLst>
          </p:cNvPr>
          <p:cNvGraphicFramePr>
            <a:graphicFrameLocks noGrp="1"/>
          </p:cNvGraphicFramePr>
          <p:nvPr/>
        </p:nvGraphicFramePr>
        <p:xfrm>
          <a:off x="7016701" y="2454557"/>
          <a:ext cx="2795181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31727">
                  <a:extLst>
                    <a:ext uri="{9D8B030D-6E8A-4147-A177-3AD203B41FA5}">
                      <a16:colId xmlns:a16="http://schemas.microsoft.com/office/drawing/2014/main" val="2026318116"/>
                    </a:ext>
                  </a:extLst>
                </a:gridCol>
                <a:gridCol w="931727">
                  <a:extLst>
                    <a:ext uri="{9D8B030D-6E8A-4147-A177-3AD203B41FA5}">
                      <a16:colId xmlns:a16="http://schemas.microsoft.com/office/drawing/2014/main" val="41818381"/>
                    </a:ext>
                  </a:extLst>
                </a:gridCol>
                <a:gridCol w="931727">
                  <a:extLst>
                    <a:ext uri="{9D8B030D-6E8A-4147-A177-3AD203B41FA5}">
                      <a16:colId xmlns:a16="http://schemas.microsoft.com/office/drawing/2014/main" val="6883785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A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C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B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7912423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C409D3D1-58A9-0159-2E85-034C5C33D796}"/>
              </a:ext>
            </a:extLst>
          </p:cNvPr>
          <p:cNvGraphicFramePr>
            <a:graphicFrameLocks noGrp="1"/>
          </p:cNvGraphicFramePr>
          <p:nvPr/>
        </p:nvGraphicFramePr>
        <p:xfrm>
          <a:off x="2406951" y="3191568"/>
          <a:ext cx="2795181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31727">
                  <a:extLst>
                    <a:ext uri="{9D8B030D-6E8A-4147-A177-3AD203B41FA5}">
                      <a16:colId xmlns:a16="http://schemas.microsoft.com/office/drawing/2014/main" val="2026318116"/>
                    </a:ext>
                  </a:extLst>
                </a:gridCol>
                <a:gridCol w="931727">
                  <a:extLst>
                    <a:ext uri="{9D8B030D-6E8A-4147-A177-3AD203B41FA5}">
                      <a16:colId xmlns:a16="http://schemas.microsoft.com/office/drawing/2014/main" val="41818381"/>
                    </a:ext>
                  </a:extLst>
                </a:gridCol>
                <a:gridCol w="931727">
                  <a:extLst>
                    <a:ext uri="{9D8B030D-6E8A-4147-A177-3AD203B41FA5}">
                      <a16:colId xmlns:a16="http://schemas.microsoft.com/office/drawing/2014/main" val="6883785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B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A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C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7912423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17A142D1-5ED1-68A1-B64D-3537FC2CEBB4}"/>
              </a:ext>
            </a:extLst>
          </p:cNvPr>
          <p:cNvGraphicFramePr>
            <a:graphicFrameLocks noGrp="1"/>
          </p:cNvGraphicFramePr>
          <p:nvPr/>
        </p:nvGraphicFramePr>
        <p:xfrm>
          <a:off x="7023738" y="3191568"/>
          <a:ext cx="2795181" cy="365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31727">
                  <a:extLst>
                    <a:ext uri="{9D8B030D-6E8A-4147-A177-3AD203B41FA5}">
                      <a16:colId xmlns:a16="http://schemas.microsoft.com/office/drawing/2014/main" val="2026318116"/>
                    </a:ext>
                  </a:extLst>
                </a:gridCol>
                <a:gridCol w="931727">
                  <a:extLst>
                    <a:ext uri="{9D8B030D-6E8A-4147-A177-3AD203B41FA5}">
                      <a16:colId xmlns:a16="http://schemas.microsoft.com/office/drawing/2014/main" val="41818381"/>
                    </a:ext>
                  </a:extLst>
                </a:gridCol>
                <a:gridCol w="931727">
                  <a:extLst>
                    <a:ext uri="{9D8B030D-6E8A-4147-A177-3AD203B41FA5}">
                      <a16:colId xmlns:a16="http://schemas.microsoft.com/office/drawing/2014/main" val="6883785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B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C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A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7912423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C5A6915C-481D-046C-A59D-556F60426EE1}"/>
              </a:ext>
            </a:extLst>
          </p:cNvPr>
          <p:cNvGraphicFramePr>
            <a:graphicFrameLocks noGrp="1"/>
          </p:cNvGraphicFramePr>
          <p:nvPr/>
        </p:nvGraphicFramePr>
        <p:xfrm>
          <a:off x="2406951" y="4017432"/>
          <a:ext cx="2795181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31727">
                  <a:extLst>
                    <a:ext uri="{9D8B030D-6E8A-4147-A177-3AD203B41FA5}">
                      <a16:colId xmlns:a16="http://schemas.microsoft.com/office/drawing/2014/main" val="2026318116"/>
                    </a:ext>
                  </a:extLst>
                </a:gridCol>
                <a:gridCol w="931727">
                  <a:extLst>
                    <a:ext uri="{9D8B030D-6E8A-4147-A177-3AD203B41FA5}">
                      <a16:colId xmlns:a16="http://schemas.microsoft.com/office/drawing/2014/main" val="41818381"/>
                    </a:ext>
                  </a:extLst>
                </a:gridCol>
                <a:gridCol w="931727">
                  <a:extLst>
                    <a:ext uri="{9D8B030D-6E8A-4147-A177-3AD203B41FA5}">
                      <a16:colId xmlns:a16="http://schemas.microsoft.com/office/drawing/2014/main" val="6883785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C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A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B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7912423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2A31611A-7914-3EC6-0898-73EB10AE81DF}"/>
              </a:ext>
            </a:extLst>
          </p:cNvPr>
          <p:cNvGraphicFramePr>
            <a:graphicFrameLocks noGrp="1"/>
          </p:cNvGraphicFramePr>
          <p:nvPr/>
        </p:nvGraphicFramePr>
        <p:xfrm>
          <a:off x="7023738" y="4003892"/>
          <a:ext cx="2795181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31727">
                  <a:extLst>
                    <a:ext uri="{9D8B030D-6E8A-4147-A177-3AD203B41FA5}">
                      <a16:colId xmlns:a16="http://schemas.microsoft.com/office/drawing/2014/main" val="2026318116"/>
                    </a:ext>
                  </a:extLst>
                </a:gridCol>
                <a:gridCol w="931727">
                  <a:extLst>
                    <a:ext uri="{9D8B030D-6E8A-4147-A177-3AD203B41FA5}">
                      <a16:colId xmlns:a16="http://schemas.microsoft.com/office/drawing/2014/main" val="41818381"/>
                    </a:ext>
                  </a:extLst>
                </a:gridCol>
                <a:gridCol w="931727">
                  <a:extLst>
                    <a:ext uri="{9D8B030D-6E8A-4147-A177-3AD203B41FA5}">
                      <a16:colId xmlns:a16="http://schemas.microsoft.com/office/drawing/2014/main" val="6883785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C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B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A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791242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01C30DC-FFD4-4182-6DED-3FF976DB2AD8}"/>
                  </a:ext>
                </a:extLst>
              </p:cNvPr>
              <p:cNvSpPr txBox="1"/>
              <p:nvPr/>
            </p:nvSpPr>
            <p:spPr>
              <a:xfrm>
                <a:off x="5248699" y="1547921"/>
                <a:ext cx="1598006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000" b="1" i="1" smtClean="0"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GB" sz="40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4000" b="1" i="1" smtClean="0">
                          <a:latin typeface="Cambria Math" panose="02040503050406030204" pitchFamily="18" charset="0"/>
                        </a:rPr>
                        <m:t>𝟑</m:t>
                      </m:r>
                    </m:oMath>
                  </m:oMathPara>
                </a14:m>
                <a:endParaRPr lang="en-US" sz="4000" b="1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01C30DC-FFD4-4182-6DED-3FF976DB2A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8699" y="1547921"/>
                <a:ext cx="1598006" cy="707886"/>
              </a:xfrm>
              <a:prstGeom prst="rect">
                <a:avLst/>
              </a:prstGeom>
              <a:blipFill>
                <a:blip r:embed="rId4"/>
                <a:stretch>
                  <a:fillRect r="-7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87CF230-D5E0-9D39-8781-426DB4D2335F}"/>
                  </a:ext>
                </a:extLst>
              </p:cNvPr>
              <p:cNvSpPr txBox="1"/>
              <p:nvPr/>
            </p:nvSpPr>
            <p:spPr>
              <a:xfrm>
                <a:off x="3414569" y="4470760"/>
                <a:ext cx="5266266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000" b="1" i="1" smtClean="0"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GB" sz="4000" b="1" i="1" smtClean="0">
                          <a:latin typeface="Cambria Math" panose="02040503050406030204" pitchFamily="18" charset="0"/>
                        </a:rPr>
                        <m:t>!=</m:t>
                      </m:r>
                      <m:r>
                        <a:rPr lang="en-GB" sz="4000" b="1" i="1" smtClean="0">
                          <a:latin typeface="Cambria Math" panose="02040503050406030204" pitchFamily="18" charset="0"/>
                        </a:rPr>
                        <m:t>𝟔</m:t>
                      </m:r>
                      <m:r>
                        <a:rPr lang="en-GB" sz="40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4000" b="1" i="1" smtClean="0">
                          <a:latin typeface="Cambria Math" panose="02040503050406030204" pitchFamily="18" charset="0"/>
                        </a:rPr>
                        <m:t>𝒑𝒆𝒓𝒎𝒖𝒕𝒂𝒕𝒊𝒐𝒏𝒔</m:t>
                      </m:r>
                    </m:oMath>
                  </m:oMathPara>
                </a14:m>
                <a:endParaRPr lang="en-US" sz="4000" b="1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87CF230-D5E0-9D39-8781-426DB4D233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4569" y="4470760"/>
                <a:ext cx="5266266" cy="707886"/>
              </a:xfrm>
              <a:prstGeom prst="rect">
                <a:avLst/>
              </a:prstGeom>
              <a:blipFill>
                <a:blip r:embed="rId5"/>
                <a:stretch>
                  <a:fillRect l="-721" r="-1683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F43149D-B585-A3F0-726B-E6368C846882}"/>
                  </a:ext>
                </a:extLst>
              </p:cNvPr>
              <p:cNvSpPr txBox="1"/>
              <p:nvPr/>
            </p:nvSpPr>
            <p:spPr>
              <a:xfrm>
                <a:off x="482600" y="5186883"/>
                <a:ext cx="11082867" cy="4924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600" b="1" i="1" smtClean="0">
                          <a:latin typeface="Cambria Math" panose="02040503050406030204" pitchFamily="18" charset="0"/>
                        </a:rPr>
                        <m:t>𝒊𝒇</m:t>
                      </m:r>
                      <m:r>
                        <a:rPr lang="en-GB" sz="26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600" b="1" i="1" smtClean="0">
                          <a:latin typeface="Cambria Math" panose="02040503050406030204" pitchFamily="18" charset="0"/>
                        </a:rPr>
                        <m:t>𝒘𝒆</m:t>
                      </m:r>
                      <m:r>
                        <a:rPr lang="en-GB" sz="26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600" b="1" i="1" smtClean="0">
                          <a:latin typeface="Cambria Math" panose="02040503050406030204" pitchFamily="18" charset="0"/>
                        </a:rPr>
                        <m:t>𝒂𝒅𝒅</m:t>
                      </m:r>
                      <m:r>
                        <a:rPr lang="en-GB" sz="26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600" b="1" i="1" smtClean="0">
                          <a:latin typeface="Cambria Math" panose="02040503050406030204" pitchFamily="18" charset="0"/>
                        </a:rPr>
                        <m:t>𝒐𝒏𝒆</m:t>
                      </m:r>
                      <m:r>
                        <a:rPr lang="en-GB" sz="26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600" b="1" i="1" smtClean="0">
                          <a:latin typeface="Cambria Math" panose="02040503050406030204" pitchFamily="18" charset="0"/>
                        </a:rPr>
                        <m:t>𝒎𝒐𝒓𝒆</m:t>
                      </m:r>
                      <m:r>
                        <a:rPr lang="en-GB" sz="26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600" b="1" i="1" smtClean="0">
                          <a:latin typeface="Cambria Math" panose="02040503050406030204" pitchFamily="18" charset="0"/>
                        </a:rPr>
                        <m:t>𝒍𝒆𝒕𝒕𝒆𝒓</m:t>
                      </m:r>
                      <m:r>
                        <a:rPr lang="en-GB" sz="26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GB" sz="2600" b="1" i="1" smtClean="0">
                          <a:latin typeface="Cambria Math" panose="02040503050406030204" pitchFamily="18" charset="0"/>
                        </a:rPr>
                        <m:t>𝒕𝒉𝒆𝒓𝒆</m:t>
                      </m:r>
                      <m:r>
                        <a:rPr lang="en-GB" sz="26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600" b="1" i="1" smtClean="0">
                          <a:latin typeface="Cambria Math" panose="02040503050406030204" pitchFamily="18" charset="0"/>
                        </a:rPr>
                        <m:t>𝒘𝒐𝒖𝒍𝒅</m:t>
                      </m:r>
                      <m:r>
                        <a:rPr lang="en-GB" sz="26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600" b="1" i="1" smtClean="0">
                          <a:latin typeface="Cambria Math" panose="02040503050406030204" pitchFamily="18" charset="0"/>
                        </a:rPr>
                        <m:t>𝒃𝒆</m:t>
                      </m:r>
                      <m:r>
                        <a:rPr lang="en-GB" sz="26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6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en-GB" sz="26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!=</m:t>
                      </m:r>
                      <m:r>
                        <a:rPr lang="en-GB" sz="26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𝟐𝟒</m:t>
                      </m:r>
                      <m:r>
                        <a:rPr lang="en-GB" sz="26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6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𝒑𝒆𝒓𝒎𝒖𝒕𝒂𝒕𝒊𝒐𝒏𝒔</m:t>
                      </m:r>
                    </m:oMath>
                  </m:oMathPara>
                </a14:m>
                <a:endParaRPr lang="en-US" sz="2600" b="1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F43149D-B585-A3F0-726B-E6368C8468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600" y="5186883"/>
                <a:ext cx="11082867" cy="492443"/>
              </a:xfrm>
              <a:prstGeom prst="rect">
                <a:avLst/>
              </a:prstGeom>
              <a:blipFill>
                <a:blip r:embed="rId6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82535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3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</a:rPr>
              <a:t>CCALCOMP</a:t>
            </a:r>
          </a:p>
        </p:txBody>
      </p:sp>
      <p:pic>
        <p:nvPicPr>
          <p:cNvPr id="6" name="Picture 5" descr="A map of the country&#10;&#10;Description automatically generated">
            <a:extLst>
              <a:ext uri="{FF2B5EF4-FFF2-40B4-BE49-F238E27FC236}">
                <a16:creationId xmlns:a16="http://schemas.microsoft.com/office/drawing/2014/main" id="{48CDE703-1664-C1CF-B47B-440AD32A93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7361" y="0"/>
            <a:ext cx="4397278" cy="606986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0454CE6-85CB-C60D-2A2E-92D9950CE7C6}"/>
              </a:ext>
            </a:extLst>
          </p:cNvPr>
          <p:cNvSpPr txBox="1"/>
          <p:nvPr/>
        </p:nvSpPr>
        <p:spPr>
          <a:xfrm>
            <a:off x="5852774" y="1556269"/>
            <a:ext cx="849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Manila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4AA4C71-45C1-A557-3008-665E448ACB8E}"/>
              </a:ext>
            </a:extLst>
          </p:cNvPr>
          <p:cNvSpPr txBox="1"/>
          <p:nvPr/>
        </p:nvSpPr>
        <p:spPr>
          <a:xfrm>
            <a:off x="7578104" y="3034931"/>
            <a:ext cx="1031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Tacloban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AEDE49-6CFB-7343-D8A4-EB033109CB1B}"/>
              </a:ext>
            </a:extLst>
          </p:cNvPr>
          <p:cNvSpPr txBox="1"/>
          <p:nvPr/>
        </p:nvSpPr>
        <p:spPr>
          <a:xfrm>
            <a:off x="7225723" y="5045788"/>
            <a:ext cx="7839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Davao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3D0ABA9-BE90-6CEE-5E2E-3F757F900B4D}"/>
              </a:ext>
            </a:extLst>
          </p:cNvPr>
          <p:cNvSpPr txBox="1"/>
          <p:nvPr/>
        </p:nvSpPr>
        <p:spPr>
          <a:xfrm>
            <a:off x="3332396" y="3456662"/>
            <a:ext cx="1684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Puerto </a:t>
            </a:r>
            <a:r>
              <a:rPr lang="en-US" b="1" dirty="0" err="1"/>
              <a:t>Princesa</a:t>
            </a:r>
            <a:endParaRPr lang="en-US" b="1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FFADF7E-D3C9-16C1-F1EA-69A80698B8C6}"/>
              </a:ext>
            </a:extLst>
          </p:cNvPr>
          <p:cNvSpPr/>
          <p:nvPr/>
        </p:nvSpPr>
        <p:spPr>
          <a:xfrm>
            <a:off x="4820228" y="3756315"/>
            <a:ext cx="213968" cy="20897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46C0474-1657-CADB-5C71-84E7F534024D}"/>
              </a:ext>
            </a:extLst>
          </p:cNvPr>
          <p:cNvSpPr/>
          <p:nvPr/>
        </p:nvSpPr>
        <p:spPr>
          <a:xfrm>
            <a:off x="7356044" y="3121860"/>
            <a:ext cx="213968" cy="20897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76A4A91-3736-FB0B-0284-3E3AFB0CF7DE}"/>
              </a:ext>
            </a:extLst>
          </p:cNvPr>
          <p:cNvSpPr/>
          <p:nvPr/>
        </p:nvSpPr>
        <p:spPr>
          <a:xfrm>
            <a:off x="7510706" y="4920741"/>
            <a:ext cx="213968" cy="20897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BEE30EC0-EAD0-79CD-90F8-1E943BE84EF7}"/>
              </a:ext>
            </a:extLst>
          </p:cNvPr>
          <p:cNvSpPr/>
          <p:nvPr/>
        </p:nvSpPr>
        <p:spPr>
          <a:xfrm>
            <a:off x="5670141" y="1651751"/>
            <a:ext cx="213968" cy="20897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B4A832D-EAE5-9910-6832-212CDBE7C2F5}"/>
              </a:ext>
            </a:extLst>
          </p:cNvPr>
          <p:cNvCxnSpPr>
            <a:cxnSpLocks/>
            <a:stCxn id="18" idx="6"/>
            <a:endCxn id="16" idx="1"/>
          </p:cNvCxnSpPr>
          <p:nvPr/>
        </p:nvCxnSpPr>
        <p:spPr>
          <a:xfrm>
            <a:off x="5884109" y="1756236"/>
            <a:ext cx="1503270" cy="1396227"/>
          </a:xfrm>
          <a:prstGeom prst="line">
            <a:avLst/>
          </a:prstGeom>
          <a:ln w="28575">
            <a:headEnd type="non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E8DE520-AB47-3596-1D36-5C61F6AA5154}"/>
              </a:ext>
            </a:extLst>
          </p:cNvPr>
          <p:cNvCxnSpPr>
            <a:cxnSpLocks/>
            <a:stCxn id="18" idx="3"/>
            <a:endCxn id="15" idx="0"/>
          </p:cNvCxnSpPr>
          <p:nvPr/>
        </p:nvCxnSpPr>
        <p:spPr>
          <a:xfrm flipH="1">
            <a:off x="4927212" y="1830118"/>
            <a:ext cx="774264" cy="1926197"/>
          </a:xfrm>
          <a:prstGeom prst="line">
            <a:avLst/>
          </a:prstGeom>
          <a:ln w="28575">
            <a:headEnd type="non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D259891-45B6-562A-D05A-737D7EDD32CF}"/>
              </a:ext>
            </a:extLst>
          </p:cNvPr>
          <p:cNvCxnSpPr>
            <a:cxnSpLocks/>
            <a:stCxn id="17" idx="2"/>
            <a:endCxn id="15" idx="5"/>
          </p:cNvCxnSpPr>
          <p:nvPr/>
        </p:nvCxnSpPr>
        <p:spPr>
          <a:xfrm flipH="1" flipV="1">
            <a:off x="5002861" y="3934682"/>
            <a:ext cx="2507845" cy="1090544"/>
          </a:xfrm>
          <a:prstGeom prst="line">
            <a:avLst/>
          </a:prstGeom>
          <a:ln w="28575">
            <a:headEnd type="non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BBE8054-D48B-B9F0-C7CC-3C259A37B8D0}"/>
              </a:ext>
            </a:extLst>
          </p:cNvPr>
          <p:cNvCxnSpPr>
            <a:cxnSpLocks/>
            <a:stCxn id="17" idx="0"/>
            <a:endCxn id="16" idx="4"/>
          </p:cNvCxnSpPr>
          <p:nvPr/>
        </p:nvCxnSpPr>
        <p:spPr>
          <a:xfrm flipH="1" flipV="1">
            <a:off x="7463028" y="3330830"/>
            <a:ext cx="154662" cy="1589911"/>
          </a:xfrm>
          <a:prstGeom prst="line">
            <a:avLst/>
          </a:prstGeom>
          <a:ln w="28575">
            <a:headEnd type="non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FD19772B-6D1E-2BDB-1AAE-C88B567FCDA3}"/>
              </a:ext>
            </a:extLst>
          </p:cNvPr>
          <p:cNvCxnSpPr>
            <a:cxnSpLocks/>
            <a:stCxn id="16" idx="2"/>
            <a:endCxn id="15" idx="6"/>
          </p:cNvCxnSpPr>
          <p:nvPr/>
        </p:nvCxnSpPr>
        <p:spPr>
          <a:xfrm flipH="1">
            <a:off x="5034196" y="3226345"/>
            <a:ext cx="2321848" cy="634455"/>
          </a:xfrm>
          <a:prstGeom prst="line">
            <a:avLst/>
          </a:prstGeom>
          <a:ln w="28575">
            <a:headEnd type="non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FA8B6360-039F-DC7C-3665-0E61417483F4}"/>
              </a:ext>
            </a:extLst>
          </p:cNvPr>
          <p:cNvCxnSpPr>
            <a:cxnSpLocks/>
            <a:stCxn id="18" idx="4"/>
            <a:endCxn id="17" idx="1"/>
          </p:cNvCxnSpPr>
          <p:nvPr/>
        </p:nvCxnSpPr>
        <p:spPr>
          <a:xfrm>
            <a:off x="5777125" y="1860721"/>
            <a:ext cx="1764916" cy="3090623"/>
          </a:xfrm>
          <a:prstGeom prst="line">
            <a:avLst/>
          </a:prstGeom>
          <a:ln w="28575">
            <a:headEnd type="non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409DCF66-A7B1-C14D-B168-FCEE99AEE968}"/>
              </a:ext>
            </a:extLst>
          </p:cNvPr>
          <p:cNvSpPr txBox="1"/>
          <p:nvPr/>
        </p:nvSpPr>
        <p:spPr>
          <a:xfrm>
            <a:off x="6579743" y="2125568"/>
            <a:ext cx="3031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FB5F1C0-FFE9-CEFE-465A-36009142E7D8}"/>
              </a:ext>
            </a:extLst>
          </p:cNvPr>
          <p:cNvSpPr txBox="1"/>
          <p:nvPr/>
        </p:nvSpPr>
        <p:spPr>
          <a:xfrm>
            <a:off x="7551036" y="3956593"/>
            <a:ext cx="2981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7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3BBD049-650E-0D4A-25B1-D79F46F8DB2B}"/>
              </a:ext>
            </a:extLst>
          </p:cNvPr>
          <p:cNvSpPr txBox="1"/>
          <p:nvPr/>
        </p:nvSpPr>
        <p:spPr>
          <a:xfrm>
            <a:off x="5741062" y="4310237"/>
            <a:ext cx="3269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E3C4E48-A0E9-3BF5-8290-3BBC4CD45484}"/>
              </a:ext>
            </a:extLst>
          </p:cNvPr>
          <p:cNvSpPr txBox="1"/>
          <p:nvPr/>
        </p:nvSpPr>
        <p:spPr>
          <a:xfrm>
            <a:off x="4889886" y="2358683"/>
            <a:ext cx="5001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C7815BF-0531-46B0-FF11-E5747D6619AC}"/>
              </a:ext>
            </a:extLst>
          </p:cNvPr>
          <p:cNvSpPr txBox="1"/>
          <p:nvPr/>
        </p:nvSpPr>
        <p:spPr>
          <a:xfrm>
            <a:off x="5906611" y="2428381"/>
            <a:ext cx="3031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500A776-8A6A-69F4-2758-1BEDE2E86B49}"/>
              </a:ext>
            </a:extLst>
          </p:cNvPr>
          <p:cNvSpPr txBox="1"/>
          <p:nvPr/>
        </p:nvSpPr>
        <p:spPr>
          <a:xfrm>
            <a:off x="5639846" y="3233664"/>
            <a:ext cx="3349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346559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3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0"/>
      <p:bldP spid="15" grpId="0" animBg="1"/>
      <p:bldP spid="16" grpId="0" animBg="1"/>
      <p:bldP spid="17" grpId="0" animBg="1"/>
      <p:bldP spid="18" grpId="0" animBg="1"/>
      <p:bldP spid="49" grpId="0"/>
      <p:bldP spid="50" grpId="0"/>
      <p:bldP spid="51" grpId="0"/>
      <p:bldP spid="52" grpId="0"/>
      <p:bldP spid="53" grpId="0"/>
      <p:bldP spid="54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</a:rPr>
              <a:t>CCALCOMP</a:t>
            </a:r>
          </a:p>
        </p:txBody>
      </p:sp>
      <p:pic>
        <p:nvPicPr>
          <p:cNvPr id="6" name="Picture 5" descr="A map of the country&#10;&#10;Description automatically generated">
            <a:extLst>
              <a:ext uri="{FF2B5EF4-FFF2-40B4-BE49-F238E27FC236}">
                <a16:creationId xmlns:a16="http://schemas.microsoft.com/office/drawing/2014/main" id="{48CDE703-1664-C1CF-B47B-440AD32A935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047" y="78167"/>
            <a:ext cx="4397278" cy="606986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0454CE6-85CB-C60D-2A2E-92D9950CE7C6}"/>
              </a:ext>
            </a:extLst>
          </p:cNvPr>
          <p:cNvSpPr txBox="1"/>
          <p:nvPr/>
        </p:nvSpPr>
        <p:spPr>
          <a:xfrm>
            <a:off x="2704460" y="1634436"/>
            <a:ext cx="849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Manila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4AA4C71-45C1-A557-3008-665E448ACB8E}"/>
              </a:ext>
            </a:extLst>
          </p:cNvPr>
          <p:cNvSpPr txBox="1"/>
          <p:nvPr/>
        </p:nvSpPr>
        <p:spPr>
          <a:xfrm>
            <a:off x="4429790" y="3113098"/>
            <a:ext cx="1031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Tacloban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AEDE49-6CFB-7343-D8A4-EB033109CB1B}"/>
              </a:ext>
            </a:extLst>
          </p:cNvPr>
          <p:cNvSpPr txBox="1"/>
          <p:nvPr/>
        </p:nvSpPr>
        <p:spPr>
          <a:xfrm>
            <a:off x="4077409" y="5123955"/>
            <a:ext cx="7839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Davao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3D0ABA9-BE90-6CEE-5E2E-3F757F900B4D}"/>
              </a:ext>
            </a:extLst>
          </p:cNvPr>
          <p:cNvSpPr txBox="1"/>
          <p:nvPr/>
        </p:nvSpPr>
        <p:spPr>
          <a:xfrm>
            <a:off x="184082" y="3534829"/>
            <a:ext cx="1684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Puerto </a:t>
            </a:r>
            <a:r>
              <a:rPr lang="en-US" b="1" dirty="0" err="1"/>
              <a:t>Princesa</a:t>
            </a:r>
            <a:endParaRPr lang="en-US" b="1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FFADF7E-D3C9-16C1-F1EA-69A80698B8C6}"/>
              </a:ext>
            </a:extLst>
          </p:cNvPr>
          <p:cNvSpPr/>
          <p:nvPr/>
        </p:nvSpPr>
        <p:spPr>
          <a:xfrm>
            <a:off x="1671914" y="3834482"/>
            <a:ext cx="213968" cy="20897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46C0474-1657-CADB-5C71-84E7F534024D}"/>
              </a:ext>
            </a:extLst>
          </p:cNvPr>
          <p:cNvSpPr/>
          <p:nvPr/>
        </p:nvSpPr>
        <p:spPr>
          <a:xfrm>
            <a:off x="4207730" y="3200027"/>
            <a:ext cx="213968" cy="20897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76A4A91-3736-FB0B-0284-3E3AFB0CF7DE}"/>
              </a:ext>
            </a:extLst>
          </p:cNvPr>
          <p:cNvSpPr/>
          <p:nvPr/>
        </p:nvSpPr>
        <p:spPr>
          <a:xfrm>
            <a:off x="4362392" y="4998908"/>
            <a:ext cx="213968" cy="20897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BEE30EC0-EAD0-79CD-90F8-1E943BE84EF7}"/>
              </a:ext>
            </a:extLst>
          </p:cNvPr>
          <p:cNvSpPr/>
          <p:nvPr/>
        </p:nvSpPr>
        <p:spPr>
          <a:xfrm>
            <a:off x="2521827" y="1729918"/>
            <a:ext cx="213968" cy="20897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B4A832D-EAE5-9910-6832-212CDBE7C2F5}"/>
              </a:ext>
            </a:extLst>
          </p:cNvPr>
          <p:cNvCxnSpPr>
            <a:cxnSpLocks/>
            <a:stCxn id="18" idx="6"/>
            <a:endCxn id="16" idx="1"/>
          </p:cNvCxnSpPr>
          <p:nvPr/>
        </p:nvCxnSpPr>
        <p:spPr>
          <a:xfrm>
            <a:off x="2735795" y="1834403"/>
            <a:ext cx="1503270" cy="1396227"/>
          </a:xfrm>
          <a:prstGeom prst="line">
            <a:avLst/>
          </a:prstGeom>
          <a:ln w="28575">
            <a:headEnd type="non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E8DE520-AB47-3596-1D36-5C61F6AA5154}"/>
              </a:ext>
            </a:extLst>
          </p:cNvPr>
          <p:cNvCxnSpPr>
            <a:cxnSpLocks/>
            <a:stCxn id="18" idx="3"/>
            <a:endCxn id="15" idx="0"/>
          </p:cNvCxnSpPr>
          <p:nvPr/>
        </p:nvCxnSpPr>
        <p:spPr>
          <a:xfrm flipH="1">
            <a:off x="1778898" y="1908285"/>
            <a:ext cx="774264" cy="1926197"/>
          </a:xfrm>
          <a:prstGeom prst="line">
            <a:avLst/>
          </a:prstGeom>
          <a:ln w="28575">
            <a:headEnd type="non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D259891-45B6-562A-D05A-737D7EDD32CF}"/>
              </a:ext>
            </a:extLst>
          </p:cNvPr>
          <p:cNvCxnSpPr>
            <a:cxnSpLocks/>
            <a:stCxn id="17" idx="2"/>
            <a:endCxn id="15" idx="5"/>
          </p:cNvCxnSpPr>
          <p:nvPr/>
        </p:nvCxnSpPr>
        <p:spPr>
          <a:xfrm flipH="1" flipV="1">
            <a:off x="1854547" y="4012849"/>
            <a:ext cx="2507845" cy="1090544"/>
          </a:xfrm>
          <a:prstGeom prst="line">
            <a:avLst/>
          </a:prstGeom>
          <a:ln w="28575">
            <a:headEnd type="non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BBE8054-D48B-B9F0-C7CC-3C259A37B8D0}"/>
              </a:ext>
            </a:extLst>
          </p:cNvPr>
          <p:cNvCxnSpPr>
            <a:cxnSpLocks/>
            <a:stCxn id="17" idx="0"/>
            <a:endCxn id="16" idx="4"/>
          </p:cNvCxnSpPr>
          <p:nvPr/>
        </p:nvCxnSpPr>
        <p:spPr>
          <a:xfrm flipH="1" flipV="1">
            <a:off x="4314714" y="3408997"/>
            <a:ext cx="154662" cy="1589911"/>
          </a:xfrm>
          <a:prstGeom prst="line">
            <a:avLst/>
          </a:prstGeom>
          <a:ln w="28575">
            <a:headEnd type="non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FD19772B-6D1E-2BDB-1AAE-C88B567FCDA3}"/>
              </a:ext>
            </a:extLst>
          </p:cNvPr>
          <p:cNvCxnSpPr>
            <a:cxnSpLocks/>
            <a:stCxn id="16" idx="2"/>
            <a:endCxn id="15" idx="6"/>
          </p:cNvCxnSpPr>
          <p:nvPr/>
        </p:nvCxnSpPr>
        <p:spPr>
          <a:xfrm flipH="1">
            <a:off x="1885882" y="3304512"/>
            <a:ext cx="2321848" cy="634455"/>
          </a:xfrm>
          <a:prstGeom prst="line">
            <a:avLst/>
          </a:prstGeom>
          <a:ln w="28575">
            <a:headEnd type="non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FA8B6360-039F-DC7C-3665-0E61417483F4}"/>
              </a:ext>
            </a:extLst>
          </p:cNvPr>
          <p:cNvCxnSpPr>
            <a:cxnSpLocks/>
            <a:stCxn id="18" idx="4"/>
            <a:endCxn id="17" idx="1"/>
          </p:cNvCxnSpPr>
          <p:nvPr/>
        </p:nvCxnSpPr>
        <p:spPr>
          <a:xfrm>
            <a:off x="2628811" y="1938888"/>
            <a:ext cx="1764916" cy="3090623"/>
          </a:xfrm>
          <a:prstGeom prst="line">
            <a:avLst/>
          </a:prstGeom>
          <a:ln w="28575">
            <a:headEnd type="non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409DCF66-A7B1-C14D-B168-FCEE99AEE968}"/>
              </a:ext>
            </a:extLst>
          </p:cNvPr>
          <p:cNvSpPr txBox="1"/>
          <p:nvPr/>
        </p:nvSpPr>
        <p:spPr>
          <a:xfrm>
            <a:off x="3431429" y="2203735"/>
            <a:ext cx="3031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FB5F1C0-FFE9-CEFE-465A-36009142E7D8}"/>
              </a:ext>
            </a:extLst>
          </p:cNvPr>
          <p:cNvSpPr txBox="1"/>
          <p:nvPr/>
        </p:nvSpPr>
        <p:spPr>
          <a:xfrm>
            <a:off x="4402722" y="4034760"/>
            <a:ext cx="2981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7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3BBD049-650E-0D4A-25B1-D79F46F8DB2B}"/>
              </a:ext>
            </a:extLst>
          </p:cNvPr>
          <p:cNvSpPr txBox="1"/>
          <p:nvPr/>
        </p:nvSpPr>
        <p:spPr>
          <a:xfrm>
            <a:off x="2592748" y="4388404"/>
            <a:ext cx="3269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E3C4E48-A0E9-3BF5-8290-3BBC4CD45484}"/>
              </a:ext>
            </a:extLst>
          </p:cNvPr>
          <p:cNvSpPr txBox="1"/>
          <p:nvPr/>
        </p:nvSpPr>
        <p:spPr>
          <a:xfrm>
            <a:off x="1741572" y="2436850"/>
            <a:ext cx="5001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C7815BF-0531-46B0-FF11-E5747D6619AC}"/>
              </a:ext>
            </a:extLst>
          </p:cNvPr>
          <p:cNvSpPr txBox="1"/>
          <p:nvPr/>
        </p:nvSpPr>
        <p:spPr>
          <a:xfrm>
            <a:off x="2758297" y="2506548"/>
            <a:ext cx="3031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500A776-8A6A-69F4-2758-1BEDE2E86B49}"/>
              </a:ext>
            </a:extLst>
          </p:cNvPr>
          <p:cNvSpPr txBox="1"/>
          <p:nvPr/>
        </p:nvSpPr>
        <p:spPr>
          <a:xfrm>
            <a:off x="2491532" y="3311831"/>
            <a:ext cx="3349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56C08A21-2342-B6C5-16E7-D6C544A7E491}"/>
                  </a:ext>
                </a:extLst>
              </p:cNvPr>
              <p:cNvSpPr txBox="1"/>
              <p:nvPr/>
            </p:nvSpPr>
            <p:spPr>
              <a:xfrm>
                <a:off x="6096000" y="355619"/>
                <a:ext cx="4717686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2100" dirty="0">
                    <a:ea typeface="Cambria Math" panose="02040503050406030204" pitchFamily="18" charset="0"/>
                  </a:rPr>
                  <a:t>In this example we have four inputs</a:t>
                </a:r>
              </a:p>
              <a:p>
                <a:r>
                  <a:rPr lang="en-GB" sz="2100" dirty="0">
                    <a:ea typeface="Cambria Math" panose="02040503050406030204" pitchFamily="18" charset="0"/>
                  </a:rPr>
                  <a:t>Let </a:t>
                </a:r>
                <a14:m>
                  <m:oMath xmlns:m="http://schemas.openxmlformats.org/officeDocument/2006/math">
                    <m:r>
                      <a:rPr lang="en-GB" sz="21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𝒏</m:t>
                    </m:r>
                    <m:r>
                      <a:rPr lang="en-GB" sz="21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GB" sz="21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𝟒</m:t>
                    </m:r>
                  </m:oMath>
                </a14:m>
                <a:r>
                  <a:rPr lang="en-US" sz="21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56C08A21-2342-B6C5-16E7-D6C544A7E4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355619"/>
                <a:ext cx="4717686" cy="738664"/>
              </a:xfrm>
              <a:prstGeom prst="rect">
                <a:avLst/>
              </a:prstGeom>
              <a:blipFill>
                <a:blip r:embed="rId5"/>
                <a:stretch>
                  <a:fillRect l="-1613" t="-5000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5B0F91ED-BB26-70CE-2CE5-C1F00EA705B0}"/>
                  </a:ext>
                </a:extLst>
              </p:cNvPr>
              <p:cNvSpPr txBox="1"/>
              <p:nvPr/>
            </p:nvSpPr>
            <p:spPr>
              <a:xfrm>
                <a:off x="6083733" y="1145843"/>
                <a:ext cx="1901504" cy="4154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2100" dirty="0">
                    <a:ea typeface="Cambria Math" panose="02040503050406030204" pitchFamily="18" charset="0"/>
                  </a:rPr>
                  <a:t>Then, </a:t>
                </a:r>
                <a14:m>
                  <m:oMath xmlns:m="http://schemas.openxmlformats.org/officeDocument/2006/math">
                    <m:r>
                      <a:rPr lang="en-GB" sz="21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sz="21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𝟒</m:t>
                    </m:r>
                    <m:r>
                      <a:rPr lang="en-GB" sz="21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GB" sz="21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  <m:r>
                      <a:rPr lang="en-GB" sz="21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)!</m:t>
                    </m:r>
                  </m:oMath>
                </a14:m>
                <a:endParaRPr lang="en-US" sz="2100" b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5B0F91ED-BB26-70CE-2CE5-C1F00EA705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3733" y="1145843"/>
                <a:ext cx="1901504" cy="415498"/>
              </a:xfrm>
              <a:prstGeom prst="rect">
                <a:avLst/>
              </a:prstGeom>
              <a:blipFill>
                <a:blip r:embed="rId6"/>
                <a:stretch>
                  <a:fillRect l="-4000" t="-9091" b="-303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4DEE4BEB-9590-C6E4-A28A-4912A63670DD}"/>
                  </a:ext>
                </a:extLst>
              </p:cNvPr>
              <p:cNvSpPr txBox="1"/>
              <p:nvPr/>
            </p:nvSpPr>
            <p:spPr>
              <a:xfrm>
                <a:off x="5841959" y="1586978"/>
                <a:ext cx="2296722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GB" sz="4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𝟑</m:t>
                          </m:r>
                        </m:e>
                      </m:d>
                      <m:r>
                        <a:rPr lang="en-GB" sz="4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!=</m:t>
                      </m:r>
                      <m:r>
                        <a:rPr lang="en-GB" sz="4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𝟔</m:t>
                      </m:r>
                    </m:oMath>
                  </m:oMathPara>
                </a14:m>
                <a:endParaRPr lang="en-US" sz="4000" b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4DEE4BEB-9590-C6E4-A28A-4912A63670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1959" y="1586978"/>
                <a:ext cx="2296722" cy="70788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E3528244-9AFA-62B4-B159-AA5314E1351F}"/>
                  </a:ext>
                </a:extLst>
              </p:cNvPr>
              <p:cNvSpPr txBox="1"/>
              <p:nvPr/>
            </p:nvSpPr>
            <p:spPr>
              <a:xfrm>
                <a:off x="5920589" y="3707710"/>
                <a:ext cx="2087922" cy="98533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𝑆𝑜</m:t>
                      </m:r>
                      <m:r>
                        <a:rPr lang="en-GB" sz="3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f>
                        <m:fPr>
                          <m:ctrlPr>
                            <a:rPr lang="en-GB" sz="3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GB" sz="3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3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𝒏</m:t>
                              </m:r>
                              <m:r>
                                <a:rPr lang="en-GB" sz="3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3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e>
                          </m:d>
                          <m:r>
                            <a:rPr lang="en-GB" sz="3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!</m:t>
                          </m:r>
                        </m:num>
                        <m:den>
                          <m:r>
                            <a:rPr lang="en-GB" sz="3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</m:oMath>
                  </m:oMathPara>
                </a14:m>
                <a:endParaRPr lang="en-US" sz="3000" b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E3528244-9AFA-62B4-B159-AA5314E135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0589" y="3707710"/>
                <a:ext cx="2087922" cy="985334"/>
              </a:xfrm>
              <a:prstGeom prst="rect">
                <a:avLst/>
              </a:prstGeom>
              <a:blipFill>
                <a:blip r:embed="rId8"/>
                <a:stretch>
                  <a:fillRect l="-1818" r="-2424" b="-75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8E7588A3-FAF7-CF23-355D-3B12D58E1551}"/>
                  </a:ext>
                </a:extLst>
              </p:cNvPr>
              <p:cNvSpPr txBox="1"/>
              <p:nvPr/>
            </p:nvSpPr>
            <p:spPr>
              <a:xfrm>
                <a:off x="5974583" y="4776956"/>
                <a:ext cx="2087922" cy="128298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4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4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𝟔</m:t>
                          </m:r>
                        </m:num>
                        <m:den>
                          <m:r>
                            <a:rPr lang="en-GB" sz="4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  <m:r>
                        <a:rPr lang="en-GB" sz="4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GB" sz="40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𝟑</m:t>
                      </m:r>
                    </m:oMath>
                  </m:oMathPara>
                </a14:m>
                <a:endParaRPr lang="en-US" sz="4000" b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8E7588A3-FAF7-CF23-355D-3B12D58E15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4583" y="4776956"/>
                <a:ext cx="2087922" cy="1282980"/>
              </a:xfrm>
              <a:prstGeom prst="rect">
                <a:avLst/>
              </a:prstGeom>
              <a:blipFill>
                <a:blip r:embed="rId9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4888F206-F81A-3BEC-E43B-C07166D90824}"/>
              </a:ext>
            </a:extLst>
          </p:cNvPr>
          <p:cNvSpPr txBox="1"/>
          <p:nvPr/>
        </p:nvSpPr>
        <p:spPr>
          <a:xfrm>
            <a:off x="5974583" y="2500206"/>
            <a:ext cx="5016455" cy="10618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100" dirty="0">
                <a:latin typeface="Cambria Math" panose="02040503050406030204" pitchFamily="18" charset="0"/>
                <a:ea typeface="Cambria Math" panose="02040503050406030204" pitchFamily="18" charset="0"/>
              </a:rPr>
              <a:t>Actually,  there are only </a:t>
            </a:r>
            <a:r>
              <a:rPr lang="en-GB" sz="2100" b="1" dirty="0">
                <a:solidFill>
                  <a:srgbClr val="00B05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3 possible paths</a:t>
            </a:r>
            <a:r>
              <a:rPr lang="en-GB" sz="2100" dirty="0">
                <a:latin typeface="Cambria Math" panose="02040503050406030204" pitchFamily="18" charset="0"/>
                <a:ea typeface="Cambria Math" panose="02040503050406030204" pitchFamily="18" charset="0"/>
              </a:rPr>
              <a:t>, the 3 other paths are only the </a:t>
            </a:r>
            <a:r>
              <a:rPr lang="en-GB" sz="2100" b="1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reverse of the three possible paths!</a:t>
            </a:r>
            <a:endParaRPr lang="en-US" sz="2100" b="1" dirty="0">
              <a:solidFill>
                <a:srgbClr val="FF00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2447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  <p:bldP spid="56" grpId="0"/>
      <p:bldP spid="57" grpId="0"/>
      <p:bldP spid="59" grpId="0"/>
      <p:bldP spid="60" grpId="0"/>
      <p:bldP spid="3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</a:rPr>
              <a:t>CCALCOMP</a:t>
            </a:r>
          </a:p>
        </p:txBody>
      </p:sp>
      <p:pic>
        <p:nvPicPr>
          <p:cNvPr id="6" name="Picture 5" descr="A map of the country&#10;&#10;Description automatically generated">
            <a:extLst>
              <a:ext uri="{FF2B5EF4-FFF2-40B4-BE49-F238E27FC236}">
                <a16:creationId xmlns:a16="http://schemas.microsoft.com/office/drawing/2014/main" id="{48CDE703-1664-C1CF-B47B-440AD32A935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064" y="0"/>
            <a:ext cx="4397278" cy="606986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0454CE6-85CB-C60D-2A2E-92D9950CE7C6}"/>
              </a:ext>
            </a:extLst>
          </p:cNvPr>
          <p:cNvSpPr txBox="1"/>
          <p:nvPr/>
        </p:nvSpPr>
        <p:spPr>
          <a:xfrm>
            <a:off x="2613185" y="1477892"/>
            <a:ext cx="849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Manila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4AA4C71-45C1-A557-3008-665E448ACB8E}"/>
              </a:ext>
            </a:extLst>
          </p:cNvPr>
          <p:cNvSpPr txBox="1"/>
          <p:nvPr/>
        </p:nvSpPr>
        <p:spPr>
          <a:xfrm>
            <a:off x="4338515" y="2956554"/>
            <a:ext cx="1031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Tacloban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AEDE49-6CFB-7343-D8A4-EB033109CB1B}"/>
              </a:ext>
            </a:extLst>
          </p:cNvPr>
          <p:cNvSpPr txBox="1"/>
          <p:nvPr/>
        </p:nvSpPr>
        <p:spPr>
          <a:xfrm>
            <a:off x="3986134" y="4967411"/>
            <a:ext cx="7839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Davao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3D0ABA9-BE90-6CEE-5E2E-3F757F900B4D}"/>
              </a:ext>
            </a:extLst>
          </p:cNvPr>
          <p:cNvSpPr txBox="1"/>
          <p:nvPr/>
        </p:nvSpPr>
        <p:spPr>
          <a:xfrm>
            <a:off x="92807" y="3378285"/>
            <a:ext cx="1684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Puerto </a:t>
            </a:r>
            <a:r>
              <a:rPr lang="en-US" b="1" dirty="0" err="1"/>
              <a:t>Princesa</a:t>
            </a:r>
            <a:endParaRPr lang="en-US" b="1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FFADF7E-D3C9-16C1-F1EA-69A80698B8C6}"/>
              </a:ext>
            </a:extLst>
          </p:cNvPr>
          <p:cNvSpPr/>
          <p:nvPr/>
        </p:nvSpPr>
        <p:spPr>
          <a:xfrm>
            <a:off x="1580639" y="3677938"/>
            <a:ext cx="213968" cy="20897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46C0474-1657-CADB-5C71-84E7F534024D}"/>
              </a:ext>
            </a:extLst>
          </p:cNvPr>
          <p:cNvSpPr/>
          <p:nvPr/>
        </p:nvSpPr>
        <p:spPr>
          <a:xfrm>
            <a:off x="4116455" y="3043483"/>
            <a:ext cx="213968" cy="20897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76A4A91-3736-FB0B-0284-3E3AFB0CF7DE}"/>
              </a:ext>
            </a:extLst>
          </p:cNvPr>
          <p:cNvSpPr/>
          <p:nvPr/>
        </p:nvSpPr>
        <p:spPr>
          <a:xfrm>
            <a:off x="4271117" y="4842364"/>
            <a:ext cx="213968" cy="20897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BEE30EC0-EAD0-79CD-90F8-1E943BE84EF7}"/>
              </a:ext>
            </a:extLst>
          </p:cNvPr>
          <p:cNvSpPr/>
          <p:nvPr/>
        </p:nvSpPr>
        <p:spPr>
          <a:xfrm>
            <a:off x="2430552" y="1573374"/>
            <a:ext cx="213968" cy="20897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B4A832D-EAE5-9910-6832-212CDBE7C2F5}"/>
              </a:ext>
            </a:extLst>
          </p:cNvPr>
          <p:cNvCxnSpPr>
            <a:cxnSpLocks/>
            <a:stCxn id="18" idx="6"/>
            <a:endCxn id="16" idx="1"/>
          </p:cNvCxnSpPr>
          <p:nvPr/>
        </p:nvCxnSpPr>
        <p:spPr>
          <a:xfrm>
            <a:off x="2644520" y="1677859"/>
            <a:ext cx="1503270" cy="1396227"/>
          </a:xfrm>
          <a:prstGeom prst="line">
            <a:avLst/>
          </a:prstGeom>
          <a:ln w="28575">
            <a:headEnd type="non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E8DE520-AB47-3596-1D36-5C61F6AA5154}"/>
              </a:ext>
            </a:extLst>
          </p:cNvPr>
          <p:cNvCxnSpPr>
            <a:cxnSpLocks/>
            <a:stCxn id="18" idx="3"/>
            <a:endCxn id="15" idx="0"/>
          </p:cNvCxnSpPr>
          <p:nvPr/>
        </p:nvCxnSpPr>
        <p:spPr>
          <a:xfrm flipH="1">
            <a:off x="1687623" y="1751741"/>
            <a:ext cx="774264" cy="1926197"/>
          </a:xfrm>
          <a:prstGeom prst="line">
            <a:avLst/>
          </a:prstGeom>
          <a:ln w="28575">
            <a:headEnd type="non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D259891-45B6-562A-D05A-737D7EDD32CF}"/>
              </a:ext>
            </a:extLst>
          </p:cNvPr>
          <p:cNvCxnSpPr>
            <a:cxnSpLocks/>
            <a:stCxn id="17" idx="2"/>
            <a:endCxn id="15" idx="5"/>
          </p:cNvCxnSpPr>
          <p:nvPr/>
        </p:nvCxnSpPr>
        <p:spPr>
          <a:xfrm flipH="1" flipV="1">
            <a:off x="1763272" y="3856305"/>
            <a:ext cx="2507845" cy="1090544"/>
          </a:xfrm>
          <a:prstGeom prst="line">
            <a:avLst/>
          </a:prstGeom>
          <a:ln w="28575">
            <a:headEnd type="non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BBE8054-D48B-B9F0-C7CC-3C259A37B8D0}"/>
              </a:ext>
            </a:extLst>
          </p:cNvPr>
          <p:cNvCxnSpPr>
            <a:cxnSpLocks/>
            <a:stCxn id="17" idx="0"/>
            <a:endCxn id="16" idx="4"/>
          </p:cNvCxnSpPr>
          <p:nvPr/>
        </p:nvCxnSpPr>
        <p:spPr>
          <a:xfrm flipH="1" flipV="1">
            <a:off x="4223439" y="3252453"/>
            <a:ext cx="154662" cy="1589911"/>
          </a:xfrm>
          <a:prstGeom prst="line">
            <a:avLst/>
          </a:prstGeom>
          <a:ln w="28575">
            <a:headEnd type="non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409DCF66-A7B1-C14D-B168-FCEE99AEE968}"/>
              </a:ext>
            </a:extLst>
          </p:cNvPr>
          <p:cNvSpPr txBox="1"/>
          <p:nvPr/>
        </p:nvSpPr>
        <p:spPr>
          <a:xfrm>
            <a:off x="3396155" y="2056194"/>
            <a:ext cx="3547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FB5F1C0-FFE9-CEFE-465A-36009142E7D8}"/>
              </a:ext>
            </a:extLst>
          </p:cNvPr>
          <p:cNvSpPr txBox="1"/>
          <p:nvPr/>
        </p:nvSpPr>
        <p:spPr>
          <a:xfrm>
            <a:off x="4319691" y="4026842"/>
            <a:ext cx="3547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7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3BBD049-650E-0D4A-25B1-D79F46F8DB2B}"/>
              </a:ext>
            </a:extLst>
          </p:cNvPr>
          <p:cNvSpPr txBox="1"/>
          <p:nvPr/>
        </p:nvSpPr>
        <p:spPr>
          <a:xfrm>
            <a:off x="2581404" y="4274590"/>
            <a:ext cx="3547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E3C4E48-A0E9-3BF5-8290-3BBC4CD45484}"/>
              </a:ext>
            </a:extLst>
          </p:cNvPr>
          <p:cNvSpPr txBox="1"/>
          <p:nvPr/>
        </p:nvSpPr>
        <p:spPr>
          <a:xfrm>
            <a:off x="1624329" y="2389249"/>
            <a:ext cx="5260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10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0507228-7839-0A65-4616-85F273B9491C}"/>
                  </a:ext>
                </a:extLst>
              </p:cNvPr>
              <p:cNvSpPr txBox="1"/>
              <p:nvPr/>
            </p:nvSpPr>
            <p:spPr>
              <a:xfrm>
                <a:off x="6145396" y="1847224"/>
                <a:ext cx="4400473" cy="138499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100" b="1" i="1" smtClean="0">
                          <a:latin typeface="Cambria Math" panose="02040503050406030204" pitchFamily="18" charset="0"/>
                        </a:rPr>
                        <m:t>𝑴𝒂𝒏𝒊𝒍𝒂</m:t>
                      </m:r>
                      <m:r>
                        <a:rPr lang="en-GB" sz="2100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sz="2100" b="1" i="1" smtClean="0">
                          <a:latin typeface="Cambria Math" panose="02040503050406030204" pitchFamily="18" charset="0"/>
                        </a:rPr>
                        <m:t>𝑻𝒂𝒄𝒍𝒐𝒃𝒂𝒏</m:t>
                      </m:r>
                      <m:r>
                        <a:rPr lang="en-GB" sz="2100" b="1" i="1" smtClean="0">
                          <a:latin typeface="Cambria Math" panose="02040503050406030204" pitchFamily="18" charset="0"/>
                        </a:rPr>
                        <m:t>, </m:t>
                      </m:r>
                    </m:oMath>
                  </m:oMathPara>
                </a14:m>
                <a:endParaRPr lang="en-GB" sz="2100" b="1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100" b="1" i="1" smtClean="0">
                          <a:latin typeface="Cambria Math" panose="02040503050406030204" pitchFamily="18" charset="0"/>
                        </a:rPr>
                        <m:t>𝑻𝒂𝒄𝒍𝒐𝒃𝒂𝒏</m:t>
                      </m:r>
                      <m:r>
                        <a:rPr lang="en-GB" sz="2100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sz="2100" b="1" i="1" smtClean="0">
                          <a:latin typeface="Cambria Math" panose="02040503050406030204" pitchFamily="18" charset="0"/>
                        </a:rPr>
                        <m:t>𝑫𝒂𝒗𝒂𝒐</m:t>
                      </m:r>
                      <m:r>
                        <a:rPr lang="en-GB" sz="2100" b="1" i="1" smtClean="0">
                          <a:latin typeface="Cambria Math" panose="02040503050406030204" pitchFamily="18" charset="0"/>
                        </a:rPr>
                        <m:t>, </m:t>
                      </m:r>
                    </m:oMath>
                  </m:oMathPara>
                </a14:m>
                <a:endParaRPr lang="en-GB" sz="2100" b="1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100" b="1" i="1" smtClean="0">
                          <a:latin typeface="Cambria Math" panose="02040503050406030204" pitchFamily="18" charset="0"/>
                        </a:rPr>
                        <m:t>𝑫𝒂𝒗𝒂𝒐</m:t>
                      </m:r>
                      <m:r>
                        <a:rPr lang="en-GB" sz="2100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sz="2100" b="1" i="1" smtClean="0">
                          <a:latin typeface="Cambria Math" panose="02040503050406030204" pitchFamily="18" charset="0"/>
                        </a:rPr>
                        <m:t>𝑷𝒖𝒆𝒓𝒕𝒐</m:t>
                      </m:r>
                      <m:r>
                        <a:rPr lang="en-GB" sz="21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100" b="1" i="1" smtClean="0">
                          <a:latin typeface="Cambria Math" panose="02040503050406030204" pitchFamily="18" charset="0"/>
                        </a:rPr>
                        <m:t>𝑷𝒓𝒊𝒏𝒄𝒆𝒔𝒂</m:t>
                      </m:r>
                      <m:r>
                        <a:rPr lang="en-GB" sz="2100" b="1" i="1" smtClean="0">
                          <a:latin typeface="Cambria Math" panose="02040503050406030204" pitchFamily="18" charset="0"/>
                        </a:rPr>
                        <m:t>, </m:t>
                      </m:r>
                    </m:oMath>
                  </m:oMathPara>
                </a14:m>
                <a:endParaRPr lang="en-GB" sz="2100" b="1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100" b="1" i="1" smtClean="0">
                          <a:latin typeface="Cambria Math" panose="02040503050406030204" pitchFamily="18" charset="0"/>
                        </a:rPr>
                        <m:t>𝑷𝒖𝒆𝒓𝒕𝒐</m:t>
                      </m:r>
                      <m:r>
                        <a:rPr lang="en-GB" sz="21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100" b="1" i="1" smtClean="0">
                          <a:latin typeface="Cambria Math" panose="02040503050406030204" pitchFamily="18" charset="0"/>
                        </a:rPr>
                        <m:t>𝑷𝒓𝒊𝒏𝒄𝒆𝒔𝒂</m:t>
                      </m:r>
                      <m:r>
                        <a:rPr lang="en-GB" sz="2100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sz="2100" b="1" i="1" smtClean="0">
                          <a:latin typeface="Cambria Math" panose="02040503050406030204" pitchFamily="18" charset="0"/>
                        </a:rPr>
                        <m:t>𝑴𝒂𝒏𝒊𝒍𝒂</m:t>
                      </m:r>
                    </m:oMath>
                  </m:oMathPara>
                </a14:m>
                <a:endParaRPr lang="en-US" sz="2100" b="1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0507228-7839-0A65-4616-85F273B949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5396" y="1847224"/>
                <a:ext cx="4400473" cy="1384995"/>
              </a:xfrm>
              <a:prstGeom prst="rect">
                <a:avLst/>
              </a:prstGeom>
              <a:blipFill>
                <a:blip r:embed="rId5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F5A5CD6-655B-35E6-9FFF-6113BF20016E}"/>
                  </a:ext>
                </a:extLst>
              </p:cNvPr>
              <p:cNvSpPr txBox="1"/>
              <p:nvPr/>
            </p:nvSpPr>
            <p:spPr>
              <a:xfrm>
                <a:off x="7010570" y="3747617"/>
                <a:ext cx="2670123" cy="4154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100" b="1" i="1" smtClean="0">
                          <a:latin typeface="Cambria Math" panose="02040503050406030204" pitchFamily="18" charset="0"/>
                        </a:rPr>
                        <m:t>𝟔</m:t>
                      </m:r>
                      <m:r>
                        <a:rPr lang="en-GB" sz="21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2100" b="1" i="1" smtClean="0">
                          <a:latin typeface="Cambria Math" panose="02040503050406030204" pitchFamily="18" charset="0"/>
                        </a:rPr>
                        <m:t>𝟕</m:t>
                      </m:r>
                      <m:r>
                        <a:rPr lang="en-GB" sz="21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2100" b="1" i="1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GB" sz="21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2100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GB" sz="21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100" b="1" i="1" smtClean="0">
                          <a:latin typeface="Cambria Math" panose="02040503050406030204" pitchFamily="18" charset="0"/>
                        </a:rPr>
                        <m:t>𝟐𝟓</m:t>
                      </m:r>
                    </m:oMath>
                  </m:oMathPara>
                </a14:m>
                <a:endParaRPr lang="en-US" sz="2100" b="1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F5A5CD6-655B-35E6-9FFF-6113BF2001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0570" y="3747617"/>
                <a:ext cx="2670123" cy="4154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59260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  <p:bldP spid="50" grpId="0"/>
      <p:bldP spid="51" grpId="0"/>
      <p:bldP spid="5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rmAutofit fontScale="90000"/>
          </a:bodyPr>
          <a:lstStyle/>
          <a:p>
            <a:r>
              <a:rPr lang="en-PH" b="1" dirty="0"/>
              <a:t>Components of a Graph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</a:rPr>
              <a:t>CCALCOMP</a:t>
            </a:r>
          </a:p>
        </p:txBody>
      </p:sp>
      <p:sp>
        <p:nvSpPr>
          <p:cNvPr id="6" name="Title 9">
            <a:extLst>
              <a:ext uri="{FF2B5EF4-FFF2-40B4-BE49-F238E27FC236}">
                <a16:creationId xmlns:a16="http://schemas.microsoft.com/office/drawing/2014/main" id="{AFEC03AD-3826-A7FC-98EA-C5B82D9BD519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85048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PH" sz="4000" b="1" dirty="0">
              <a:latin typeface="+mn-lt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E51F163-0B9D-C076-AA3A-2D8646B5347B}"/>
              </a:ext>
            </a:extLst>
          </p:cNvPr>
          <p:cNvSpPr txBox="1">
            <a:spLocks/>
          </p:cNvSpPr>
          <p:nvPr/>
        </p:nvSpPr>
        <p:spPr>
          <a:xfrm>
            <a:off x="628828" y="1347633"/>
            <a:ext cx="10934344" cy="36687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PH" dirty="0"/>
              <a:t>There are two main parts of a graph:</a:t>
            </a:r>
          </a:p>
          <a:p>
            <a:pPr marL="514350" indent="-514350" algn="l">
              <a:buFont typeface="+mj-lt"/>
              <a:buAutoNum type="arabicPeriod"/>
            </a:pPr>
            <a:r>
              <a:rPr lang="en-PH" dirty="0"/>
              <a:t>The </a:t>
            </a:r>
            <a:r>
              <a:rPr lang="en-PH" b="1" dirty="0">
                <a:solidFill>
                  <a:srgbClr val="0070C0"/>
                </a:solidFill>
              </a:rPr>
              <a:t>vertices</a:t>
            </a:r>
            <a:r>
              <a:rPr lang="en-PH" dirty="0">
                <a:solidFill>
                  <a:srgbClr val="0070C0"/>
                </a:solidFill>
              </a:rPr>
              <a:t> </a:t>
            </a:r>
            <a:r>
              <a:rPr lang="en-PH" b="1" dirty="0">
                <a:solidFill>
                  <a:srgbClr val="0070C0"/>
                </a:solidFill>
              </a:rPr>
              <a:t>or nodes</a:t>
            </a:r>
            <a:r>
              <a:rPr lang="en-PH" dirty="0">
                <a:solidFill>
                  <a:srgbClr val="0070C0"/>
                </a:solidFill>
              </a:rPr>
              <a:t> </a:t>
            </a:r>
            <a:r>
              <a:rPr lang="en-PH" dirty="0"/>
              <a:t>where the data is stored </a:t>
            </a:r>
          </a:p>
          <a:p>
            <a:pPr marL="514350" indent="-514350" algn="l">
              <a:buFont typeface="+mj-lt"/>
              <a:buAutoNum type="arabicPeriod"/>
            </a:pPr>
            <a:r>
              <a:rPr lang="en-PH" dirty="0"/>
              <a:t>The </a:t>
            </a:r>
            <a:r>
              <a:rPr lang="en-PH" b="1" dirty="0">
                <a:solidFill>
                  <a:srgbClr val="0070C0"/>
                </a:solidFill>
              </a:rPr>
              <a:t>edges</a:t>
            </a:r>
            <a:r>
              <a:rPr lang="en-PH" dirty="0">
                <a:solidFill>
                  <a:srgbClr val="0070C0"/>
                </a:solidFill>
              </a:rPr>
              <a:t> </a:t>
            </a:r>
            <a:r>
              <a:rPr lang="en-PH" b="1" dirty="0">
                <a:solidFill>
                  <a:srgbClr val="0070C0"/>
                </a:solidFill>
              </a:rPr>
              <a:t>or connections</a:t>
            </a:r>
            <a:r>
              <a:rPr lang="en-PH" dirty="0">
                <a:solidFill>
                  <a:srgbClr val="0070C0"/>
                </a:solidFill>
              </a:rPr>
              <a:t> </a:t>
            </a:r>
            <a:r>
              <a:rPr lang="en-PH" dirty="0"/>
              <a:t>which connect the nodes </a:t>
            </a:r>
          </a:p>
        </p:txBody>
      </p:sp>
    </p:spTree>
    <p:extLst>
      <p:ext uri="{BB962C8B-B14F-4D97-AF65-F5344CB8AC3E}">
        <p14:creationId xmlns:p14="http://schemas.microsoft.com/office/powerpoint/2010/main" val="169637945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</a:rPr>
              <a:t>CCALCOMP</a:t>
            </a:r>
          </a:p>
        </p:txBody>
      </p:sp>
      <p:pic>
        <p:nvPicPr>
          <p:cNvPr id="6" name="Picture 5" descr="A map of the country&#10;&#10;Description automatically generated">
            <a:extLst>
              <a:ext uri="{FF2B5EF4-FFF2-40B4-BE49-F238E27FC236}">
                <a16:creationId xmlns:a16="http://schemas.microsoft.com/office/drawing/2014/main" id="{48CDE703-1664-C1CF-B47B-440AD32A935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064" y="0"/>
            <a:ext cx="4397278" cy="606986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0454CE6-85CB-C60D-2A2E-92D9950CE7C6}"/>
              </a:ext>
            </a:extLst>
          </p:cNvPr>
          <p:cNvSpPr txBox="1"/>
          <p:nvPr/>
        </p:nvSpPr>
        <p:spPr>
          <a:xfrm>
            <a:off x="2613185" y="1477892"/>
            <a:ext cx="849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Manila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4AA4C71-45C1-A557-3008-665E448ACB8E}"/>
              </a:ext>
            </a:extLst>
          </p:cNvPr>
          <p:cNvSpPr txBox="1"/>
          <p:nvPr/>
        </p:nvSpPr>
        <p:spPr>
          <a:xfrm>
            <a:off x="4338515" y="2956554"/>
            <a:ext cx="1031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Tacloban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AEDE49-6CFB-7343-D8A4-EB033109CB1B}"/>
              </a:ext>
            </a:extLst>
          </p:cNvPr>
          <p:cNvSpPr txBox="1"/>
          <p:nvPr/>
        </p:nvSpPr>
        <p:spPr>
          <a:xfrm>
            <a:off x="3986134" y="4967411"/>
            <a:ext cx="7839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Davao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3D0ABA9-BE90-6CEE-5E2E-3F757F900B4D}"/>
              </a:ext>
            </a:extLst>
          </p:cNvPr>
          <p:cNvSpPr txBox="1"/>
          <p:nvPr/>
        </p:nvSpPr>
        <p:spPr>
          <a:xfrm>
            <a:off x="92807" y="3378285"/>
            <a:ext cx="1684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Puerto </a:t>
            </a:r>
            <a:r>
              <a:rPr lang="en-US" b="1" dirty="0" err="1"/>
              <a:t>Princesa</a:t>
            </a:r>
            <a:endParaRPr lang="en-US" b="1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FFADF7E-D3C9-16C1-F1EA-69A80698B8C6}"/>
              </a:ext>
            </a:extLst>
          </p:cNvPr>
          <p:cNvSpPr/>
          <p:nvPr/>
        </p:nvSpPr>
        <p:spPr>
          <a:xfrm>
            <a:off x="1580639" y="3677938"/>
            <a:ext cx="213968" cy="20897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46C0474-1657-CADB-5C71-84E7F534024D}"/>
              </a:ext>
            </a:extLst>
          </p:cNvPr>
          <p:cNvSpPr/>
          <p:nvPr/>
        </p:nvSpPr>
        <p:spPr>
          <a:xfrm>
            <a:off x="4116455" y="3043483"/>
            <a:ext cx="213968" cy="20897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76A4A91-3736-FB0B-0284-3E3AFB0CF7DE}"/>
              </a:ext>
            </a:extLst>
          </p:cNvPr>
          <p:cNvSpPr/>
          <p:nvPr/>
        </p:nvSpPr>
        <p:spPr>
          <a:xfrm>
            <a:off x="4271117" y="4842364"/>
            <a:ext cx="213968" cy="20897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BEE30EC0-EAD0-79CD-90F8-1E943BE84EF7}"/>
              </a:ext>
            </a:extLst>
          </p:cNvPr>
          <p:cNvSpPr/>
          <p:nvPr/>
        </p:nvSpPr>
        <p:spPr>
          <a:xfrm>
            <a:off x="2430552" y="1573374"/>
            <a:ext cx="213968" cy="20897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E8DE520-AB47-3596-1D36-5C61F6AA5154}"/>
              </a:ext>
            </a:extLst>
          </p:cNvPr>
          <p:cNvCxnSpPr>
            <a:cxnSpLocks/>
            <a:stCxn id="18" idx="3"/>
            <a:endCxn id="15" idx="0"/>
          </p:cNvCxnSpPr>
          <p:nvPr/>
        </p:nvCxnSpPr>
        <p:spPr>
          <a:xfrm flipH="1">
            <a:off x="1687623" y="1751741"/>
            <a:ext cx="774264" cy="1926197"/>
          </a:xfrm>
          <a:prstGeom prst="line">
            <a:avLst/>
          </a:prstGeom>
          <a:ln w="28575">
            <a:headEnd type="non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BBE8054-D48B-B9F0-C7CC-3C259A37B8D0}"/>
              </a:ext>
            </a:extLst>
          </p:cNvPr>
          <p:cNvCxnSpPr>
            <a:cxnSpLocks/>
            <a:stCxn id="17" idx="0"/>
            <a:endCxn id="16" idx="4"/>
          </p:cNvCxnSpPr>
          <p:nvPr/>
        </p:nvCxnSpPr>
        <p:spPr>
          <a:xfrm flipH="1" flipV="1">
            <a:off x="4223439" y="3252453"/>
            <a:ext cx="154662" cy="1589911"/>
          </a:xfrm>
          <a:prstGeom prst="line">
            <a:avLst/>
          </a:prstGeom>
          <a:ln w="28575">
            <a:headEnd type="non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FD19772B-6D1E-2BDB-1AAE-C88B567FCDA3}"/>
              </a:ext>
            </a:extLst>
          </p:cNvPr>
          <p:cNvCxnSpPr>
            <a:cxnSpLocks/>
            <a:stCxn id="16" idx="2"/>
            <a:endCxn id="15" idx="6"/>
          </p:cNvCxnSpPr>
          <p:nvPr/>
        </p:nvCxnSpPr>
        <p:spPr>
          <a:xfrm flipH="1">
            <a:off x="1794607" y="3147968"/>
            <a:ext cx="2321848" cy="634455"/>
          </a:xfrm>
          <a:prstGeom prst="line">
            <a:avLst/>
          </a:prstGeom>
          <a:ln w="28575">
            <a:headEnd type="non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FA8B6360-039F-DC7C-3665-0E61417483F4}"/>
              </a:ext>
            </a:extLst>
          </p:cNvPr>
          <p:cNvCxnSpPr>
            <a:cxnSpLocks/>
            <a:stCxn id="18" idx="4"/>
            <a:endCxn id="17" idx="1"/>
          </p:cNvCxnSpPr>
          <p:nvPr/>
        </p:nvCxnSpPr>
        <p:spPr>
          <a:xfrm>
            <a:off x="2537536" y="1782344"/>
            <a:ext cx="1764916" cy="3090623"/>
          </a:xfrm>
          <a:prstGeom prst="line">
            <a:avLst/>
          </a:prstGeom>
          <a:ln w="28575">
            <a:headEnd type="non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0FB5F1C0-FFE9-CEFE-465A-36009142E7D8}"/>
              </a:ext>
            </a:extLst>
          </p:cNvPr>
          <p:cNvSpPr txBox="1"/>
          <p:nvPr/>
        </p:nvSpPr>
        <p:spPr>
          <a:xfrm>
            <a:off x="4319691" y="4026842"/>
            <a:ext cx="3547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7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E3C4E48-A0E9-3BF5-8290-3BBC4CD45484}"/>
              </a:ext>
            </a:extLst>
          </p:cNvPr>
          <p:cNvSpPr txBox="1"/>
          <p:nvPr/>
        </p:nvSpPr>
        <p:spPr>
          <a:xfrm>
            <a:off x="1624329" y="2389249"/>
            <a:ext cx="5260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C7815BF-0531-46B0-FF11-E5747D6619AC}"/>
              </a:ext>
            </a:extLst>
          </p:cNvPr>
          <p:cNvSpPr txBox="1"/>
          <p:nvPr/>
        </p:nvSpPr>
        <p:spPr>
          <a:xfrm>
            <a:off x="2708707" y="2494149"/>
            <a:ext cx="3547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500A776-8A6A-69F4-2758-1BEDE2E86B49}"/>
              </a:ext>
            </a:extLst>
          </p:cNvPr>
          <p:cNvSpPr txBox="1"/>
          <p:nvPr/>
        </p:nvSpPr>
        <p:spPr>
          <a:xfrm>
            <a:off x="2413759" y="3167903"/>
            <a:ext cx="3547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0507228-7839-0A65-4616-85F273B9491C}"/>
                  </a:ext>
                </a:extLst>
              </p:cNvPr>
              <p:cNvSpPr txBox="1"/>
              <p:nvPr/>
            </p:nvSpPr>
            <p:spPr>
              <a:xfrm>
                <a:off x="6145396" y="1847224"/>
                <a:ext cx="4400473" cy="138499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100" b="1" i="1" smtClean="0">
                          <a:latin typeface="Cambria Math" panose="02040503050406030204" pitchFamily="18" charset="0"/>
                        </a:rPr>
                        <m:t>𝑴𝒂𝒏𝒊𝒍𝒂</m:t>
                      </m:r>
                      <m:r>
                        <a:rPr lang="en-GB" sz="2100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sz="2100" b="1" i="1" smtClean="0">
                          <a:latin typeface="Cambria Math" panose="02040503050406030204" pitchFamily="18" charset="0"/>
                        </a:rPr>
                        <m:t>𝑫𝒂𝒗𝒂𝒐</m:t>
                      </m:r>
                      <m:r>
                        <a:rPr lang="en-GB" sz="2100" b="1" i="1" smtClean="0">
                          <a:latin typeface="Cambria Math" panose="02040503050406030204" pitchFamily="18" charset="0"/>
                        </a:rPr>
                        <m:t>, </m:t>
                      </m:r>
                    </m:oMath>
                  </m:oMathPara>
                </a14:m>
                <a:endParaRPr lang="en-GB" sz="2100" b="1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100" b="1" i="1" smtClean="0">
                          <a:latin typeface="Cambria Math" panose="02040503050406030204" pitchFamily="18" charset="0"/>
                        </a:rPr>
                        <m:t>𝑫𝒂𝒗𝒂𝒐</m:t>
                      </m:r>
                      <m:r>
                        <a:rPr lang="en-GB" sz="2100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sz="2100" b="1" i="1" smtClean="0">
                          <a:latin typeface="Cambria Math" panose="02040503050406030204" pitchFamily="18" charset="0"/>
                        </a:rPr>
                        <m:t>𝑻𝒂𝒄𝒍𝒐𝒃𝒂𝒏</m:t>
                      </m:r>
                      <m:r>
                        <a:rPr lang="en-GB" sz="2100" b="1" i="1" smtClean="0">
                          <a:latin typeface="Cambria Math" panose="02040503050406030204" pitchFamily="18" charset="0"/>
                        </a:rPr>
                        <m:t>, </m:t>
                      </m:r>
                    </m:oMath>
                  </m:oMathPara>
                </a14:m>
                <a:endParaRPr lang="en-GB" sz="2100" b="1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100" b="1" i="1" smtClean="0">
                          <a:latin typeface="Cambria Math" panose="02040503050406030204" pitchFamily="18" charset="0"/>
                        </a:rPr>
                        <m:t>𝑻𝒂𝒄𝒍𝒐𝒃𝒂𝒏</m:t>
                      </m:r>
                      <m:r>
                        <a:rPr lang="en-GB" sz="2100" b="1" i="1" smtClean="0">
                          <a:latin typeface="Cambria Math" panose="02040503050406030204" pitchFamily="18" charset="0"/>
                        </a:rPr>
                        <m:t>− </m:t>
                      </m:r>
                      <m:r>
                        <a:rPr lang="en-GB" sz="2100" b="1" i="1">
                          <a:latin typeface="Cambria Math" panose="02040503050406030204" pitchFamily="18" charset="0"/>
                        </a:rPr>
                        <m:t>𝑷𝒖𝒆𝒓𝒕𝒐</m:t>
                      </m:r>
                      <m:r>
                        <a:rPr lang="en-GB" sz="2100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100" b="1" i="1">
                          <a:latin typeface="Cambria Math" panose="02040503050406030204" pitchFamily="18" charset="0"/>
                        </a:rPr>
                        <m:t>𝑷𝒓𝒊𝒏𝒄𝒆𝒔𝒂</m:t>
                      </m:r>
                      <m:r>
                        <a:rPr lang="en-GB" sz="2100" b="1" i="1" smtClean="0">
                          <a:latin typeface="Cambria Math" panose="02040503050406030204" pitchFamily="18" charset="0"/>
                        </a:rPr>
                        <m:t>, </m:t>
                      </m:r>
                    </m:oMath>
                  </m:oMathPara>
                </a14:m>
                <a:endParaRPr lang="en-GB" sz="2100" b="1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100" b="1" i="1">
                          <a:latin typeface="Cambria Math" panose="02040503050406030204" pitchFamily="18" charset="0"/>
                        </a:rPr>
                        <m:t>𝑷𝒖𝒆𝒓𝒕𝒐</m:t>
                      </m:r>
                      <m:r>
                        <a:rPr lang="en-GB" sz="2100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100" b="1" i="1">
                          <a:latin typeface="Cambria Math" panose="02040503050406030204" pitchFamily="18" charset="0"/>
                        </a:rPr>
                        <m:t>𝑷𝒓𝒊𝒏𝒄𝒆𝒔𝒂</m:t>
                      </m:r>
                      <m:r>
                        <a:rPr lang="en-GB" sz="2100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sz="2100" b="1" i="1" smtClean="0">
                          <a:latin typeface="Cambria Math" panose="02040503050406030204" pitchFamily="18" charset="0"/>
                        </a:rPr>
                        <m:t>𝑴𝒂𝒏𝒊𝒍𝒂</m:t>
                      </m:r>
                    </m:oMath>
                  </m:oMathPara>
                </a14:m>
                <a:endParaRPr lang="en-US" sz="2100" b="1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0507228-7839-0A65-4616-85F273B949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5396" y="1847224"/>
                <a:ext cx="4400473" cy="1384995"/>
              </a:xfrm>
              <a:prstGeom prst="rect">
                <a:avLst/>
              </a:prstGeom>
              <a:blipFill>
                <a:blip r:embed="rId5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F5A5CD6-655B-35E6-9FFF-6113BF20016E}"/>
                  </a:ext>
                </a:extLst>
              </p:cNvPr>
              <p:cNvSpPr txBox="1"/>
              <p:nvPr/>
            </p:nvSpPr>
            <p:spPr>
              <a:xfrm>
                <a:off x="7010570" y="3747617"/>
                <a:ext cx="2670123" cy="4154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100" b="1" i="1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GB" sz="21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2100" b="1" i="1" smtClean="0">
                          <a:latin typeface="Cambria Math" panose="02040503050406030204" pitchFamily="18" charset="0"/>
                        </a:rPr>
                        <m:t>𝟕</m:t>
                      </m:r>
                      <m:r>
                        <a:rPr lang="en-GB" sz="21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2100" b="1" i="1" smtClean="0"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GB" sz="21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2100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GB" sz="21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100" b="1" i="1" smtClean="0">
                          <a:latin typeface="Cambria Math" panose="02040503050406030204" pitchFamily="18" charset="0"/>
                        </a:rPr>
                        <m:t>𝟐𝟐</m:t>
                      </m:r>
                    </m:oMath>
                  </m:oMathPara>
                </a14:m>
                <a:endParaRPr lang="en-US" sz="2100" b="1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F5A5CD6-655B-35E6-9FFF-6113BF2001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0570" y="3747617"/>
                <a:ext cx="2670123" cy="4154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47314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  <p:bldP spid="52" grpId="0"/>
      <p:bldP spid="53" grpId="0"/>
      <p:bldP spid="54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</a:rPr>
              <a:t>CCALCOMP</a:t>
            </a:r>
          </a:p>
        </p:txBody>
      </p:sp>
      <p:pic>
        <p:nvPicPr>
          <p:cNvPr id="6" name="Picture 5" descr="A map of the country&#10;&#10;Description automatically generated">
            <a:extLst>
              <a:ext uri="{FF2B5EF4-FFF2-40B4-BE49-F238E27FC236}">
                <a16:creationId xmlns:a16="http://schemas.microsoft.com/office/drawing/2014/main" id="{48CDE703-1664-C1CF-B47B-440AD32A935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064" y="0"/>
            <a:ext cx="4397278" cy="606986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0454CE6-85CB-C60D-2A2E-92D9950CE7C6}"/>
              </a:ext>
            </a:extLst>
          </p:cNvPr>
          <p:cNvSpPr txBox="1"/>
          <p:nvPr/>
        </p:nvSpPr>
        <p:spPr>
          <a:xfrm>
            <a:off x="2613185" y="1477892"/>
            <a:ext cx="849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Manila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4AA4C71-45C1-A557-3008-665E448ACB8E}"/>
              </a:ext>
            </a:extLst>
          </p:cNvPr>
          <p:cNvSpPr txBox="1"/>
          <p:nvPr/>
        </p:nvSpPr>
        <p:spPr>
          <a:xfrm>
            <a:off x="4338515" y="2956554"/>
            <a:ext cx="1031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Tacloban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AEDE49-6CFB-7343-D8A4-EB033109CB1B}"/>
              </a:ext>
            </a:extLst>
          </p:cNvPr>
          <p:cNvSpPr txBox="1"/>
          <p:nvPr/>
        </p:nvSpPr>
        <p:spPr>
          <a:xfrm>
            <a:off x="3986134" y="4967411"/>
            <a:ext cx="7839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Davao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3D0ABA9-BE90-6CEE-5E2E-3F757F900B4D}"/>
              </a:ext>
            </a:extLst>
          </p:cNvPr>
          <p:cNvSpPr txBox="1"/>
          <p:nvPr/>
        </p:nvSpPr>
        <p:spPr>
          <a:xfrm>
            <a:off x="92807" y="3378285"/>
            <a:ext cx="1684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Puerto </a:t>
            </a:r>
            <a:r>
              <a:rPr lang="en-US" b="1" dirty="0" err="1"/>
              <a:t>Princesa</a:t>
            </a:r>
            <a:endParaRPr lang="en-US" b="1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FFADF7E-D3C9-16C1-F1EA-69A80698B8C6}"/>
              </a:ext>
            </a:extLst>
          </p:cNvPr>
          <p:cNvSpPr/>
          <p:nvPr/>
        </p:nvSpPr>
        <p:spPr>
          <a:xfrm>
            <a:off x="1580639" y="3677938"/>
            <a:ext cx="213968" cy="20897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46C0474-1657-CADB-5C71-84E7F534024D}"/>
              </a:ext>
            </a:extLst>
          </p:cNvPr>
          <p:cNvSpPr/>
          <p:nvPr/>
        </p:nvSpPr>
        <p:spPr>
          <a:xfrm>
            <a:off x="4116455" y="3043483"/>
            <a:ext cx="213968" cy="20897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76A4A91-3736-FB0B-0284-3E3AFB0CF7DE}"/>
              </a:ext>
            </a:extLst>
          </p:cNvPr>
          <p:cNvSpPr/>
          <p:nvPr/>
        </p:nvSpPr>
        <p:spPr>
          <a:xfrm>
            <a:off x="4271117" y="4842364"/>
            <a:ext cx="213968" cy="20897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BEE30EC0-EAD0-79CD-90F8-1E943BE84EF7}"/>
              </a:ext>
            </a:extLst>
          </p:cNvPr>
          <p:cNvSpPr/>
          <p:nvPr/>
        </p:nvSpPr>
        <p:spPr>
          <a:xfrm>
            <a:off x="2430552" y="1573374"/>
            <a:ext cx="213968" cy="20897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B4A832D-EAE5-9910-6832-212CDBE7C2F5}"/>
              </a:ext>
            </a:extLst>
          </p:cNvPr>
          <p:cNvCxnSpPr>
            <a:cxnSpLocks/>
            <a:stCxn id="18" idx="6"/>
            <a:endCxn id="16" idx="1"/>
          </p:cNvCxnSpPr>
          <p:nvPr/>
        </p:nvCxnSpPr>
        <p:spPr>
          <a:xfrm>
            <a:off x="2644520" y="1677859"/>
            <a:ext cx="1503270" cy="1396227"/>
          </a:xfrm>
          <a:prstGeom prst="line">
            <a:avLst/>
          </a:prstGeom>
          <a:ln w="28575">
            <a:headEnd type="non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D259891-45B6-562A-D05A-737D7EDD32CF}"/>
              </a:ext>
            </a:extLst>
          </p:cNvPr>
          <p:cNvCxnSpPr>
            <a:cxnSpLocks/>
            <a:stCxn id="17" idx="2"/>
            <a:endCxn id="15" idx="5"/>
          </p:cNvCxnSpPr>
          <p:nvPr/>
        </p:nvCxnSpPr>
        <p:spPr>
          <a:xfrm flipH="1" flipV="1">
            <a:off x="1763272" y="3856305"/>
            <a:ext cx="2507845" cy="1090544"/>
          </a:xfrm>
          <a:prstGeom prst="line">
            <a:avLst/>
          </a:prstGeom>
          <a:ln w="28575">
            <a:headEnd type="non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FD19772B-6D1E-2BDB-1AAE-C88B567FCDA3}"/>
              </a:ext>
            </a:extLst>
          </p:cNvPr>
          <p:cNvCxnSpPr>
            <a:cxnSpLocks/>
            <a:stCxn id="16" idx="2"/>
            <a:endCxn id="15" idx="6"/>
          </p:cNvCxnSpPr>
          <p:nvPr/>
        </p:nvCxnSpPr>
        <p:spPr>
          <a:xfrm flipH="1">
            <a:off x="1794607" y="3147968"/>
            <a:ext cx="2321848" cy="634455"/>
          </a:xfrm>
          <a:prstGeom prst="line">
            <a:avLst/>
          </a:prstGeom>
          <a:ln w="28575">
            <a:headEnd type="non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FA8B6360-039F-DC7C-3665-0E61417483F4}"/>
              </a:ext>
            </a:extLst>
          </p:cNvPr>
          <p:cNvCxnSpPr>
            <a:cxnSpLocks/>
            <a:stCxn id="18" idx="4"/>
            <a:endCxn id="17" idx="1"/>
          </p:cNvCxnSpPr>
          <p:nvPr/>
        </p:nvCxnSpPr>
        <p:spPr>
          <a:xfrm>
            <a:off x="2537536" y="1782344"/>
            <a:ext cx="1764916" cy="3090623"/>
          </a:xfrm>
          <a:prstGeom prst="line">
            <a:avLst/>
          </a:prstGeom>
          <a:ln w="28575">
            <a:headEnd type="non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409DCF66-A7B1-C14D-B168-FCEE99AEE968}"/>
              </a:ext>
            </a:extLst>
          </p:cNvPr>
          <p:cNvSpPr txBox="1"/>
          <p:nvPr/>
        </p:nvSpPr>
        <p:spPr>
          <a:xfrm>
            <a:off x="3396155" y="2056194"/>
            <a:ext cx="3547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3BBD049-650E-0D4A-25B1-D79F46F8DB2B}"/>
              </a:ext>
            </a:extLst>
          </p:cNvPr>
          <p:cNvSpPr txBox="1"/>
          <p:nvPr/>
        </p:nvSpPr>
        <p:spPr>
          <a:xfrm>
            <a:off x="2581404" y="4274590"/>
            <a:ext cx="3547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C7815BF-0531-46B0-FF11-E5747D6619AC}"/>
              </a:ext>
            </a:extLst>
          </p:cNvPr>
          <p:cNvSpPr txBox="1"/>
          <p:nvPr/>
        </p:nvSpPr>
        <p:spPr>
          <a:xfrm>
            <a:off x="2708707" y="2494149"/>
            <a:ext cx="3547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500A776-8A6A-69F4-2758-1BEDE2E86B49}"/>
              </a:ext>
            </a:extLst>
          </p:cNvPr>
          <p:cNvSpPr txBox="1"/>
          <p:nvPr/>
        </p:nvSpPr>
        <p:spPr>
          <a:xfrm>
            <a:off x="2413759" y="3167903"/>
            <a:ext cx="3547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0507228-7839-0A65-4616-85F273B9491C}"/>
                  </a:ext>
                </a:extLst>
              </p:cNvPr>
              <p:cNvSpPr txBox="1"/>
              <p:nvPr/>
            </p:nvSpPr>
            <p:spPr>
              <a:xfrm>
                <a:off x="6145396" y="1847224"/>
                <a:ext cx="4400473" cy="138499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100" b="1" i="1" smtClean="0">
                          <a:latin typeface="Cambria Math" panose="02040503050406030204" pitchFamily="18" charset="0"/>
                        </a:rPr>
                        <m:t>𝑴𝒂𝒏𝒊𝒍𝒂</m:t>
                      </m:r>
                      <m:r>
                        <a:rPr lang="en-GB" sz="2100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sz="2100" b="1" i="1" smtClean="0">
                          <a:latin typeface="Cambria Math" panose="02040503050406030204" pitchFamily="18" charset="0"/>
                        </a:rPr>
                        <m:t>𝑻𝒂𝒄𝒍𝒐𝒃𝒂𝒏</m:t>
                      </m:r>
                      <m:r>
                        <a:rPr lang="en-GB" sz="2100" b="1" i="1" smtClean="0">
                          <a:latin typeface="Cambria Math" panose="02040503050406030204" pitchFamily="18" charset="0"/>
                        </a:rPr>
                        <m:t>, </m:t>
                      </m:r>
                    </m:oMath>
                  </m:oMathPara>
                </a14:m>
                <a:endParaRPr lang="en-GB" sz="2100" b="1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100" b="1" i="1" smtClean="0">
                          <a:latin typeface="Cambria Math" panose="02040503050406030204" pitchFamily="18" charset="0"/>
                        </a:rPr>
                        <m:t>𝑻𝒂𝒄𝒍𝒐𝒃𝒂𝒏</m:t>
                      </m:r>
                      <m:r>
                        <a:rPr lang="en-GB" sz="2100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sz="2100" b="1" i="1">
                          <a:latin typeface="Cambria Math" panose="02040503050406030204" pitchFamily="18" charset="0"/>
                        </a:rPr>
                        <m:t>𝑷𝒖𝒆𝒓𝒕𝒐</m:t>
                      </m:r>
                      <m:r>
                        <a:rPr lang="en-GB" sz="2100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100" b="1" i="1">
                          <a:latin typeface="Cambria Math" panose="02040503050406030204" pitchFamily="18" charset="0"/>
                        </a:rPr>
                        <m:t>𝑷𝒓𝒊𝒏𝒄𝒆𝒔𝒂</m:t>
                      </m:r>
                      <m:r>
                        <a:rPr lang="en-GB" sz="2100" b="1" i="1" smtClean="0">
                          <a:latin typeface="Cambria Math" panose="02040503050406030204" pitchFamily="18" charset="0"/>
                        </a:rPr>
                        <m:t>, </m:t>
                      </m:r>
                    </m:oMath>
                  </m:oMathPara>
                </a14:m>
                <a:endParaRPr lang="en-GB" sz="2100" b="1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100" b="1" i="1">
                          <a:latin typeface="Cambria Math" panose="02040503050406030204" pitchFamily="18" charset="0"/>
                        </a:rPr>
                        <m:t>𝑷𝒖𝒆𝒓𝒕𝒐</m:t>
                      </m:r>
                      <m:r>
                        <a:rPr lang="en-GB" sz="2100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100" b="1" i="1">
                          <a:latin typeface="Cambria Math" panose="02040503050406030204" pitchFamily="18" charset="0"/>
                        </a:rPr>
                        <m:t>𝑷𝒓𝒊𝒏𝒄𝒆𝒔𝒂</m:t>
                      </m:r>
                      <m:r>
                        <a:rPr lang="en-GB" sz="2100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sz="2100" b="1" i="1" smtClean="0">
                          <a:latin typeface="Cambria Math" panose="02040503050406030204" pitchFamily="18" charset="0"/>
                        </a:rPr>
                        <m:t>𝑫𝒂𝒗𝒂𝒐</m:t>
                      </m:r>
                      <m:r>
                        <a:rPr lang="en-GB" sz="2100" b="1" i="1" smtClean="0">
                          <a:latin typeface="Cambria Math" panose="02040503050406030204" pitchFamily="18" charset="0"/>
                        </a:rPr>
                        <m:t>, </m:t>
                      </m:r>
                    </m:oMath>
                  </m:oMathPara>
                </a14:m>
                <a:endParaRPr lang="en-GB" sz="2100" b="1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100" b="1" i="1" smtClean="0">
                          <a:latin typeface="Cambria Math" panose="02040503050406030204" pitchFamily="18" charset="0"/>
                        </a:rPr>
                        <m:t>𝑫𝒂𝒗𝒂𝒐</m:t>
                      </m:r>
                      <m:r>
                        <a:rPr lang="en-GB" sz="2100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sz="2100" b="1" i="1" smtClean="0">
                          <a:latin typeface="Cambria Math" panose="02040503050406030204" pitchFamily="18" charset="0"/>
                        </a:rPr>
                        <m:t>𝑴𝒂𝒏𝒊𝒍𝒂</m:t>
                      </m:r>
                    </m:oMath>
                  </m:oMathPara>
                </a14:m>
                <a:endParaRPr lang="en-US" sz="2100" b="1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0507228-7839-0A65-4616-85F273B949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5396" y="1847224"/>
                <a:ext cx="4400473" cy="138499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F5A5CD6-655B-35E6-9FFF-6113BF20016E}"/>
                  </a:ext>
                </a:extLst>
              </p:cNvPr>
              <p:cNvSpPr txBox="1"/>
              <p:nvPr/>
            </p:nvSpPr>
            <p:spPr>
              <a:xfrm>
                <a:off x="7010570" y="3747617"/>
                <a:ext cx="2670123" cy="4154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100" b="1" i="1" smtClean="0">
                          <a:latin typeface="Cambria Math" panose="02040503050406030204" pitchFamily="18" charset="0"/>
                        </a:rPr>
                        <m:t>𝟔</m:t>
                      </m:r>
                      <m:r>
                        <a:rPr lang="en-GB" sz="21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2100" b="1" i="1" smtClean="0"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GB" sz="21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2100" b="1" i="1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GB" sz="21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2100" b="1" i="1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GB" sz="21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100" b="1" i="1" smtClean="0">
                          <a:latin typeface="Cambria Math" panose="02040503050406030204" pitchFamily="18" charset="0"/>
                        </a:rPr>
                        <m:t>𝟏𝟑</m:t>
                      </m:r>
                    </m:oMath>
                  </m:oMathPara>
                </a14:m>
                <a:endParaRPr lang="en-US" sz="2100" b="1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F5A5CD6-655B-35E6-9FFF-6113BF2001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0570" y="3747617"/>
                <a:ext cx="2670123" cy="4154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89166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  <p:bldP spid="51" grpId="0"/>
      <p:bldP spid="53" grpId="0"/>
      <p:bldP spid="5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rmAutofit fontScale="90000"/>
          </a:bodyPr>
          <a:lstStyle/>
          <a:p>
            <a:r>
              <a:rPr lang="en-PH" b="1" dirty="0"/>
              <a:t>Components of a Graph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</a:rPr>
              <a:t>CCALCOMP</a:t>
            </a:r>
          </a:p>
        </p:txBody>
      </p:sp>
      <p:pic>
        <p:nvPicPr>
          <p:cNvPr id="9" name="Picture 8" descr="A diagram of a network&#10;&#10;Description automatically generated">
            <a:extLst>
              <a:ext uri="{FF2B5EF4-FFF2-40B4-BE49-F238E27FC236}">
                <a16:creationId xmlns:a16="http://schemas.microsoft.com/office/drawing/2014/main" id="{1855C007-8D53-F578-38A4-BCF4378598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074" y="1270775"/>
            <a:ext cx="8583752" cy="431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4279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</a:rPr>
              <a:t>CCALCOMP</a:t>
            </a:r>
          </a:p>
        </p:txBody>
      </p:sp>
      <p:pic>
        <p:nvPicPr>
          <p:cNvPr id="11" name="Picture 10" descr="A close-up of a graph&#10;&#10;Description automatically generated">
            <a:extLst>
              <a:ext uri="{FF2B5EF4-FFF2-40B4-BE49-F238E27FC236}">
                <a16:creationId xmlns:a16="http://schemas.microsoft.com/office/drawing/2014/main" id="{F89990EE-AF8E-6948-FFA3-C6EA34AA94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9622" y="68366"/>
            <a:ext cx="6732755" cy="5934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1725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</a:rPr>
              <a:t>CCALCOMP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5ABF11C-A647-1324-F6EB-3523E79DF0FE}"/>
              </a:ext>
            </a:extLst>
          </p:cNvPr>
          <p:cNvSpPr/>
          <p:nvPr/>
        </p:nvSpPr>
        <p:spPr>
          <a:xfrm>
            <a:off x="2602194" y="546930"/>
            <a:ext cx="606752" cy="53838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0375203-B99B-61B6-C24C-DF85B35C307E}"/>
              </a:ext>
            </a:extLst>
          </p:cNvPr>
          <p:cNvSpPr/>
          <p:nvPr/>
        </p:nvSpPr>
        <p:spPr>
          <a:xfrm>
            <a:off x="4386840" y="546930"/>
            <a:ext cx="606752" cy="53838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719BA29-C5FB-486E-789D-842CB35A2B96}"/>
              </a:ext>
            </a:extLst>
          </p:cNvPr>
          <p:cNvSpPr/>
          <p:nvPr/>
        </p:nvSpPr>
        <p:spPr>
          <a:xfrm>
            <a:off x="1147984" y="1348098"/>
            <a:ext cx="606752" cy="53838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V3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02628B6-84D5-F6A2-FA72-37EA1E6788A0}"/>
              </a:ext>
            </a:extLst>
          </p:cNvPr>
          <p:cNvSpPr/>
          <p:nvPr/>
        </p:nvSpPr>
        <p:spPr>
          <a:xfrm>
            <a:off x="2602194" y="1348098"/>
            <a:ext cx="606752" cy="53838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V4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556DD6F-18E8-543B-AFF2-90C1D556B506}"/>
              </a:ext>
            </a:extLst>
          </p:cNvPr>
          <p:cNvSpPr/>
          <p:nvPr/>
        </p:nvSpPr>
        <p:spPr>
          <a:xfrm>
            <a:off x="5489248" y="1348098"/>
            <a:ext cx="606752" cy="53838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V5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12B2E67-9035-5EEE-9D96-1C5EE85E9DBA}"/>
              </a:ext>
            </a:extLst>
          </p:cNvPr>
          <p:cNvSpPr/>
          <p:nvPr/>
        </p:nvSpPr>
        <p:spPr>
          <a:xfrm>
            <a:off x="1152257" y="2568772"/>
            <a:ext cx="606752" cy="53838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V6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1850719-7BA4-746C-B7C6-31DF8C2697F9}"/>
              </a:ext>
            </a:extLst>
          </p:cNvPr>
          <p:cNvSpPr/>
          <p:nvPr/>
        </p:nvSpPr>
        <p:spPr>
          <a:xfrm>
            <a:off x="2298818" y="2568771"/>
            <a:ext cx="606752" cy="53838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V7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54869F4-C29D-DFF2-8D0F-37B99C7B9FAB}"/>
              </a:ext>
            </a:extLst>
          </p:cNvPr>
          <p:cNvSpPr/>
          <p:nvPr/>
        </p:nvSpPr>
        <p:spPr>
          <a:xfrm>
            <a:off x="4267199" y="2559157"/>
            <a:ext cx="606752" cy="53838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V8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BAD4BD9-F3D8-6E4A-247C-6D1C2BB0F058}"/>
              </a:ext>
            </a:extLst>
          </p:cNvPr>
          <p:cNvCxnSpPr>
            <a:cxnSpLocks/>
            <a:stCxn id="6" idx="6"/>
            <a:endCxn id="7" idx="2"/>
          </p:cNvCxnSpPr>
          <p:nvPr/>
        </p:nvCxnSpPr>
        <p:spPr>
          <a:xfrm>
            <a:off x="3208946" y="816123"/>
            <a:ext cx="1177894" cy="0"/>
          </a:xfrm>
          <a:prstGeom prst="line">
            <a:avLst/>
          </a:prstGeom>
          <a:ln w="5715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83FDC94-C0A5-0AC4-10AA-1D5406F51F6E}"/>
              </a:ext>
            </a:extLst>
          </p:cNvPr>
          <p:cNvCxnSpPr>
            <a:cxnSpLocks/>
            <a:stCxn id="7" idx="5"/>
            <a:endCxn id="12" idx="1"/>
          </p:cNvCxnSpPr>
          <p:nvPr/>
        </p:nvCxnSpPr>
        <p:spPr>
          <a:xfrm>
            <a:off x="4904735" y="1006470"/>
            <a:ext cx="673370" cy="420473"/>
          </a:xfrm>
          <a:prstGeom prst="line">
            <a:avLst/>
          </a:prstGeom>
          <a:ln w="5715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B0C7CBB-19B0-95C5-8910-A911CFEE7B63}"/>
              </a:ext>
            </a:extLst>
          </p:cNvPr>
          <p:cNvCxnSpPr>
            <a:cxnSpLocks/>
            <a:stCxn id="12" idx="3"/>
            <a:endCxn id="15" idx="7"/>
          </p:cNvCxnSpPr>
          <p:nvPr/>
        </p:nvCxnSpPr>
        <p:spPr>
          <a:xfrm flipH="1">
            <a:off x="4785094" y="1807638"/>
            <a:ext cx="793011" cy="830364"/>
          </a:xfrm>
          <a:prstGeom prst="line">
            <a:avLst/>
          </a:prstGeom>
          <a:ln w="5715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DC9B06D-D71B-CF33-2AD5-ED1E396B3FD7}"/>
              </a:ext>
            </a:extLst>
          </p:cNvPr>
          <p:cNvCxnSpPr>
            <a:cxnSpLocks/>
            <a:stCxn id="7" idx="3"/>
            <a:endCxn id="9" idx="6"/>
          </p:cNvCxnSpPr>
          <p:nvPr/>
        </p:nvCxnSpPr>
        <p:spPr>
          <a:xfrm flipH="1">
            <a:off x="3208946" y="1006470"/>
            <a:ext cx="1266751" cy="610821"/>
          </a:xfrm>
          <a:prstGeom prst="line">
            <a:avLst/>
          </a:prstGeom>
          <a:ln w="5715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825D819-3BC8-BB53-ADEB-6E007CCD8460}"/>
              </a:ext>
            </a:extLst>
          </p:cNvPr>
          <p:cNvCxnSpPr>
            <a:cxnSpLocks/>
            <a:stCxn id="6" idx="4"/>
            <a:endCxn id="9" idx="0"/>
          </p:cNvCxnSpPr>
          <p:nvPr/>
        </p:nvCxnSpPr>
        <p:spPr>
          <a:xfrm>
            <a:off x="2905570" y="1085315"/>
            <a:ext cx="0" cy="262783"/>
          </a:xfrm>
          <a:prstGeom prst="line">
            <a:avLst/>
          </a:prstGeom>
          <a:ln w="5715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E0C9201-9948-ECF7-224E-0ED94FA29C6F}"/>
              </a:ext>
            </a:extLst>
          </p:cNvPr>
          <p:cNvCxnSpPr>
            <a:cxnSpLocks/>
            <a:stCxn id="8" idx="7"/>
            <a:endCxn id="6" idx="2"/>
          </p:cNvCxnSpPr>
          <p:nvPr/>
        </p:nvCxnSpPr>
        <p:spPr>
          <a:xfrm flipV="1">
            <a:off x="1665879" y="816123"/>
            <a:ext cx="936315" cy="610820"/>
          </a:xfrm>
          <a:prstGeom prst="line">
            <a:avLst/>
          </a:prstGeom>
          <a:ln w="5715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FFD622C6-A799-8323-12C8-00BECAE75724}"/>
              </a:ext>
            </a:extLst>
          </p:cNvPr>
          <p:cNvCxnSpPr>
            <a:cxnSpLocks/>
            <a:stCxn id="9" idx="3"/>
            <a:endCxn id="13" idx="7"/>
          </p:cNvCxnSpPr>
          <p:nvPr/>
        </p:nvCxnSpPr>
        <p:spPr>
          <a:xfrm flipH="1">
            <a:off x="1670152" y="1807638"/>
            <a:ext cx="1020899" cy="839979"/>
          </a:xfrm>
          <a:prstGeom prst="line">
            <a:avLst/>
          </a:prstGeom>
          <a:ln w="5715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A055F822-220A-4330-E0DA-EE023DB99150}"/>
              </a:ext>
            </a:extLst>
          </p:cNvPr>
          <p:cNvCxnSpPr>
            <a:cxnSpLocks/>
            <a:stCxn id="13" idx="0"/>
            <a:endCxn id="8" idx="4"/>
          </p:cNvCxnSpPr>
          <p:nvPr/>
        </p:nvCxnSpPr>
        <p:spPr>
          <a:xfrm flipH="1" flipV="1">
            <a:off x="1451360" y="1886483"/>
            <a:ext cx="4273" cy="682289"/>
          </a:xfrm>
          <a:prstGeom prst="line">
            <a:avLst/>
          </a:prstGeom>
          <a:ln w="5715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1B1E6ED0-9CCA-5F29-B04C-68EE04299032}"/>
              </a:ext>
            </a:extLst>
          </p:cNvPr>
          <p:cNvCxnSpPr>
            <a:cxnSpLocks/>
            <a:stCxn id="14" idx="2"/>
            <a:endCxn id="13" idx="6"/>
          </p:cNvCxnSpPr>
          <p:nvPr/>
        </p:nvCxnSpPr>
        <p:spPr>
          <a:xfrm flipH="1">
            <a:off x="1759009" y="2837964"/>
            <a:ext cx="539809" cy="1"/>
          </a:xfrm>
          <a:prstGeom prst="line">
            <a:avLst/>
          </a:prstGeom>
          <a:ln w="5715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AF1259C6-6B19-707A-C9D7-7F4A88C48BAD}"/>
              </a:ext>
            </a:extLst>
          </p:cNvPr>
          <p:cNvCxnSpPr>
            <a:cxnSpLocks/>
            <a:stCxn id="15" idx="2"/>
            <a:endCxn id="14" idx="6"/>
          </p:cNvCxnSpPr>
          <p:nvPr/>
        </p:nvCxnSpPr>
        <p:spPr>
          <a:xfrm flipH="1">
            <a:off x="2905570" y="2828350"/>
            <a:ext cx="1361629" cy="9614"/>
          </a:xfrm>
          <a:prstGeom prst="line">
            <a:avLst/>
          </a:prstGeom>
          <a:ln w="5715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7E41D9A2-5311-022B-3D5A-944EDA479E1D}"/>
              </a:ext>
            </a:extLst>
          </p:cNvPr>
          <p:cNvCxnSpPr>
            <a:cxnSpLocks/>
            <a:stCxn id="9" idx="4"/>
            <a:endCxn id="14" idx="0"/>
          </p:cNvCxnSpPr>
          <p:nvPr/>
        </p:nvCxnSpPr>
        <p:spPr>
          <a:xfrm flipH="1">
            <a:off x="2602194" y="1886483"/>
            <a:ext cx="303376" cy="682288"/>
          </a:xfrm>
          <a:prstGeom prst="line">
            <a:avLst/>
          </a:prstGeom>
          <a:ln w="5715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4429C402-4580-52E5-140A-51568FFBE66F}"/>
              </a:ext>
            </a:extLst>
          </p:cNvPr>
          <p:cNvSpPr txBox="1"/>
          <p:nvPr/>
        </p:nvSpPr>
        <p:spPr>
          <a:xfrm>
            <a:off x="1153680" y="3511448"/>
            <a:ext cx="243270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2400" b="1" dirty="0">
                <a:solidFill>
                  <a:srgbClr val="0070C0"/>
                </a:solidFill>
              </a:rPr>
              <a:t>8</a:t>
            </a:r>
            <a:r>
              <a:rPr lang="en-PH" sz="2400" dirty="0"/>
              <a:t> vertices/nodes</a:t>
            </a:r>
          </a:p>
          <a:p>
            <a:r>
              <a:rPr lang="en-PH" sz="2400" b="1" dirty="0">
                <a:solidFill>
                  <a:srgbClr val="FFC000"/>
                </a:solidFill>
              </a:rPr>
              <a:t>11</a:t>
            </a:r>
            <a:r>
              <a:rPr lang="en-PH" sz="2400" dirty="0"/>
              <a:t> edges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86DCB8F3-6FE8-8329-5CAE-D951294FF77B}"/>
                  </a:ext>
                </a:extLst>
              </p:cNvPr>
              <p:cNvSpPr txBox="1"/>
              <p:nvPr/>
            </p:nvSpPr>
            <p:spPr>
              <a:xfrm>
                <a:off x="7487648" y="1497343"/>
                <a:ext cx="3936764" cy="32316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1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𝑽</m:t>
                      </m:r>
                      <m:r>
                        <a:rPr lang="en-GB" sz="2100" b="0" i="1" smtClean="0">
                          <a:latin typeface="Cambria Math" panose="02040503050406030204" pitchFamily="18" charset="0"/>
                        </a:rPr>
                        <m:t>={</m:t>
                      </m:r>
                      <m:r>
                        <a:rPr lang="en-GB" sz="21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GB" sz="2100" b="0" i="1" smtClean="0">
                          <a:latin typeface="Cambria Math" panose="02040503050406030204" pitchFamily="18" charset="0"/>
                        </a:rPr>
                        <m:t>1, </m:t>
                      </m:r>
                      <m:r>
                        <a:rPr lang="en-GB" sz="21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GB" sz="2100" b="0" i="1" smtClean="0">
                          <a:latin typeface="Cambria Math" panose="02040503050406030204" pitchFamily="18" charset="0"/>
                        </a:rPr>
                        <m:t>2,</m:t>
                      </m:r>
                      <m:r>
                        <a:rPr lang="en-GB" sz="21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GB" sz="2100" b="0" i="1" smtClean="0">
                          <a:latin typeface="Cambria Math" panose="02040503050406030204" pitchFamily="18" charset="0"/>
                        </a:rPr>
                        <m:t>3,</m:t>
                      </m:r>
                      <m:r>
                        <a:rPr lang="en-GB" sz="21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GB" sz="2100" b="0" i="1" smtClean="0">
                          <a:latin typeface="Cambria Math" panose="02040503050406030204" pitchFamily="18" charset="0"/>
                        </a:rPr>
                        <m:t>4,</m:t>
                      </m:r>
                      <m:r>
                        <a:rPr lang="en-GB" sz="21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GB" sz="2100" b="0" i="1" smtClean="0">
                          <a:latin typeface="Cambria Math" panose="02040503050406030204" pitchFamily="18" charset="0"/>
                        </a:rPr>
                        <m:t>5,</m:t>
                      </m:r>
                      <m:r>
                        <a:rPr lang="en-GB" sz="21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GB" sz="2100" b="0" i="1" smtClean="0">
                          <a:latin typeface="Cambria Math" panose="02040503050406030204" pitchFamily="18" charset="0"/>
                        </a:rPr>
                        <m:t>6,</m:t>
                      </m:r>
                      <m:r>
                        <a:rPr lang="en-GB" sz="21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GB" sz="2100" b="0" i="1" smtClean="0">
                          <a:latin typeface="Cambria Math" panose="02040503050406030204" pitchFamily="18" charset="0"/>
                        </a:rPr>
                        <m:t>7,</m:t>
                      </m:r>
                      <m:r>
                        <a:rPr lang="en-GB" sz="21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GB" sz="2100" b="0" i="1" smtClean="0">
                          <a:latin typeface="Cambria Math" panose="02040503050406030204" pitchFamily="18" charset="0"/>
                        </a:rPr>
                        <m:t>8}</m:t>
                      </m:r>
                    </m:oMath>
                  </m:oMathPara>
                </a14:m>
                <a:endParaRPr lang="en-US" sz="2100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86DCB8F3-6FE8-8329-5CAE-D951294FF7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7648" y="1497343"/>
                <a:ext cx="3936764" cy="323165"/>
              </a:xfrm>
              <a:prstGeom prst="rect">
                <a:avLst/>
              </a:prstGeom>
              <a:blipFill>
                <a:blip r:embed="rId4"/>
                <a:stretch>
                  <a:fillRect t="-3846" r="-965" b="-38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BFB93A21-86E6-5F0B-5D6A-A06D767B468A}"/>
                  </a:ext>
                </a:extLst>
              </p:cNvPr>
              <p:cNvSpPr txBox="1"/>
              <p:nvPr/>
            </p:nvSpPr>
            <p:spPr>
              <a:xfrm>
                <a:off x="7487648" y="1910324"/>
                <a:ext cx="1703463" cy="355481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100" b="1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𝑬</m:t>
                      </m:r>
                      <m:r>
                        <a:rPr lang="en-GB" sz="2100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GB" sz="2100" b="0" i="1" smtClean="0">
                          <a:latin typeface="Cambria Math" panose="02040503050406030204" pitchFamily="18" charset="0"/>
                        </a:rPr>
                        <m:t>{</m:t>
                      </m:r>
                      <m:d>
                        <m:dPr>
                          <m:begChr m:val="{"/>
                          <m:endChr m:val="}"/>
                          <m:ctrlPr>
                            <a:rPr lang="en-GB" sz="21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1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GB" sz="2100" b="0" i="1" smtClean="0">
                              <a:latin typeface="Cambria Math" panose="02040503050406030204" pitchFamily="18" charset="0"/>
                            </a:rPr>
                            <m:t>1, </m:t>
                          </m:r>
                          <m:r>
                            <a:rPr lang="en-GB" sz="21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GB" sz="21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GB" sz="2100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GB" sz="2100" b="0" i="1" dirty="0">
                  <a:latin typeface="Cambria Math" panose="02040503050406030204" pitchFamily="18" charset="0"/>
                </a:endParaRPr>
              </a:p>
              <a:p>
                <a:r>
                  <a:rPr lang="en-GB" sz="2100" b="0" dirty="0"/>
                  <a:t>         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GB" sz="21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1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GB" sz="2100" b="0" i="1" smtClean="0"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lang="en-GB" sz="21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GB" sz="21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d>
                    <m:r>
                      <a:rPr lang="en-GB" sz="21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endParaRPr lang="en-GB" sz="2100" b="0" i="1" dirty="0">
                  <a:latin typeface="Cambria Math" panose="02040503050406030204" pitchFamily="18" charset="0"/>
                </a:endParaRPr>
              </a:p>
              <a:p>
                <a:pPr lvl="1"/>
                <a:r>
                  <a:rPr lang="en-GB" sz="2100" b="0" dirty="0"/>
                  <a:t> 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GB" sz="21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1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GB" sz="2100" b="0" i="1" smtClean="0"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lang="en-GB" sz="21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GB" sz="21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e>
                    </m:d>
                    <m:r>
                      <a:rPr lang="en-GB" sz="2100" b="0" i="1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endParaRPr lang="en-GB" sz="2100" b="0" i="1" dirty="0">
                  <a:latin typeface="Cambria Math" panose="02040503050406030204" pitchFamily="18" charset="0"/>
                </a:endParaRPr>
              </a:p>
              <a:p>
                <a:pPr lvl="1"/>
                <a:r>
                  <a:rPr lang="en-GB" sz="2100" b="0" dirty="0"/>
                  <a:t> 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GB" sz="21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1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GB" sz="2100" b="0" i="1" smtClean="0">
                            <a:latin typeface="Cambria Math" panose="02040503050406030204" pitchFamily="18" charset="0"/>
                          </a:rPr>
                          <m:t>2,</m:t>
                        </m:r>
                        <m:r>
                          <a:rPr lang="en-GB" sz="21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GB" sz="21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e>
                    </m:d>
                    <m:r>
                      <a:rPr lang="en-GB" sz="2100" b="0" i="1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endParaRPr lang="en-GB" sz="2100" b="0" i="1" dirty="0">
                  <a:latin typeface="Cambria Math" panose="02040503050406030204" pitchFamily="18" charset="0"/>
                </a:endParaRPr>
              </a:p>
              <a:p>
                <a:pPr lvl="1"/>
                <a:r>
                  <a:rPr lang="en-GB" sz="2100" b="0" dirty="0"/>
                  <a:t> 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GB" sz="21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1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GB" sz="2100" b="0" i="1" smtClean="0">
                            <a:latin typeface="Cambria Math" panose="02040503050406030204" pitchFamily="18" charset="0"/>
                          </a:rPr>
                          <m:t>2,</m:t>
                        </m:r>
                        <m:r>
                          <a:rPr lang="en-GB" sz="21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GB" sz="21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e>
                    </m:d>
                    <m:r>
                      <a:rPr lang="en-GB" sz="2100" b="0" i="1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endParaRPr lang="en-GB" sz="2100" b="0" i="1" dirty="0">
                  <a:latin typeface="Cambria Math" panose="02040503050406030204" pitchFamily="18" charset="0"/>
                </a:endParaRPr>
              </a:p>
              <a:p>
                <a:pPr lvl="1"/>
                <a:r>
                  <a:rPr lang="en-GB" sz="2100" b="0" dirty="0"/>
                  <a:t> 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GB" sz="21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1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GB" sz="2100" b="0" i="1" smtClean="0">
                            <a:latin typeface="Cambria Math" panose="02040503050406030204" pitchFamily="18" charset="0"/>
                          </a:rPr>
                          <m:t>3,</m:t>
                        </m:r>
                        <m:r>
                          <a:rPr lang="en-GB" sz="21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GB" sz="2100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e>
                    </m:d>
                    <m:r>
                      <a:rPr lang="en-GB" sz="21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endParaRPr lang="en-GB" sz="2100" b="0" i="1" dirty="0">
                  <a:latin typeface="Cambria Math" panose="02040503050406030204" pitchFamily="18" charset="0"/>
                </a:endParaRPr>
              </a:p>
              <a:p>
                <a:pPr lvl="1"/>
                <a:r>
                  <a:rPr lang="en-GB" sz="2100" b="0" dirty="0"/>
                  <a:t> 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GB" sz="21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1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GB" sz="2100" b="0" i="1" smtClean="0">
                            <a:latin typeface="Cambria Math" panose="02040503050406030204" pitchFamily="18" charset="0"/>
                          </a:rPr>
                          <m:t>4,</m:t>
                        </m:r>
                        <m:r>
                          <a:rPr lang="en-GB" sz="21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GB" sz="2100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e>
                    </m:d>
                    <m:r>
                      <a:rPr lang="en-GB" sz="2100" b="0" i="1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endParaRPr lang="en-GB" sz="2100" b="0" i="1" dirty="0">
                  <a:latin typeface="Cambria Math" panose="02040503050406030204" pitchFamily="18" charset="0"/>
                </a:endParaRPr>
              </a:p>
              <a:p>
                <a:pPr lvl="1"/>
                <a:r>
                  <a:rPr lang="en-GB" sz="2100" b="0" dirty="0"/>
                  <a:t> 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GB" sz="21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1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GB" sz="2100" b="0" i="1" smtClean="0">
                            <a:latin typeface="Cambria Math" panose="02040503050406030204" pitchFamily="18" charset="0"/>
                          </a:rPr>
                          <m:t>4,</m:t>
                        </m:r>
                        <m:r>
                          <a:rPr lang="en-GB" sz="21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GB" sz="2100" b="0" i="1" smtClean="0">
                            <a:latin typeface="Cambria Math" panose="02040503050406030204" pitchFamily="18" charset="0"/>
                          </a:rPr>
                          <m:t>7</m:t>
                        </m:r>
                      </m:e>
                    </m:d>
                    <m:r>
                      <a:rPr lang="en-GB" sz="21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endParaRPr lang="en-GB" sz="2100" b="0" i="1" dirty="0">
                  <a:latin typeface="Cambria Math" panose="02040503050406030204" pitchFamily="18" charset="0"/>
                </a:endParaRPr>
              </a:p>
              <a:p>
                <a:pPr lvl="1"/>
                <a:r>
                  <a:rPr lang="en-GB" sz="2100" b="0" dirty="0"/>
                  <a:t> 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GB" sz="21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1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GB" sz="2100" b="0" i="1" smtClean="0">
                            <a:latin typeface="Cambria Math" panose="02040503050406030204" pitchFamily="18" charset="0"/>
                          </a:rPr>
                          <m:t>5,</m:t>
                        </m:r>
                        <m:r>
                          <a:rPr lang="en-GB" sz="21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GB" sz="2100" b="0" i="1" smtClean="0">
                            <a:latin typeface="Cambria Math" panose="02040503050406030204" pitchFamily="18" charset="0"/>
                          </a:rPr>
                          <m:t>8</m:t>
                        </m:r>
                      </m:e>
                    </m:d>
                    <m:r>
                      <a:rPr lang="en-GB" sz="21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endParaRPr lang="en-GB" sz="2100" b="0" i="1" dirty="0">
                  <a:latin typeface="Cambria Math" panose="02040503050406030204" pitchFamily="18" charset="0"/>
                </a:endParaRPr>
              </a:p>
              <a:p>
                <a:pPr lvl="1"/>
                <a:r>
                  <a:rPr lang="en-GB" sz="2100" b="0" dirty="0"/>
                  <a:t> 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GB" sz="21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1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GB" sz="2100" b="0" i="1" smtClean="0">
                            <a:latin typeface="Cambria Math" panose="02040503050406030204" pitchFamily="18" charset="0"/>
                          </a:rPr>
                          <m:t>6,</m:t>
                        </m:r>
                        <m:r>
                          <a:rPr lang="en-GB" sz="21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GB" sz="2100" b="0" i="1" smtClean="0">
                            <a:latin typeface="Cambria Math" panose="02040503050406030204" pitchFamily="18" charset="0"/>
                          </a:rPr>
                          <m:t>7</m:t>
                        </m:r>
                      </m:e>
                    </m:d>
                    <m:r>
                      <a:rPr lang="en-GB" sz="2100" b="0" i="1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endParaRPr lang="en-GB" sz="2100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GB" sz="2100" b="0" i="1" smtClean="0">
                        <a:latin typeface="Cambria Math" panose="02040503050406030204" pitchFamily="18" charset="0"/>
                      </a:rPr>
                      <m:t>  {</m:t>
                    </m:r>
                    <m:r>
                      <a:rPr lang="en-GB" sz="21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GB" sz="2100" b="0" i="1" smtClean="0">
                        <a:latin typeface="Cambria Math" panose="02040503050406030204" pitchFamily="18" charset="0"/>
                      </a:rPr>
                      <m:t>7,</m:t>
                    </m:r>
                    <m:r>
                      <a:rPr lang="en-GB" sz="21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GB" sz="2100" b="0" i="1" smtClean="0">
                        <a:latin typeface="Cambria Math" panose="02040503050406030204" pitchFamily="18" charset="0"/>
                      </a:rPr>
                      <m:t>8}</m:t>
                    </m:r>
                  </m:oMath>
                </a14:m>
                <a:r>
                  <a:rPr lang="en-US" sz="2100" dirty="0"/>
                  <a:t>}</a:t>
                </a: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BFB93A21-86E6-5F0B-5D6A-A06D767B46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7648" y="1910324"/>
                <a:ext cx="1703463" cy="3554819"/>
              </a:xfrm>
              <a:prstGeom prst="rect">
                <a:avLst/>
              </a:prstGeom>
              <a:blipFill>
                <a:blip r:embed="rId5"/>
                <a:stretch>
                  <a:fillRect l="-2963" t="-712" r="-741" b="-39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C1047F84-45D0-AB2D-70B5-3DA778AE19DC}"/>
                  </a:ext>
                </a:extLst>
              </p:cNvPr>
              <p:cNvSpPr txBox="1"/>
              <p:nvPr/>
            </p:nvSpPr>
            <p:spPr>
              <a:xfrm>
                <a:off x="7492470" y="1095231"/>
                <a:ext cx="1365796" cy="32316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100" b="1" i="1" smtClean="0">
                          <a:latin typeface="Cambria Math" panose="02040503050406030204" pitchFamily="18" charset="0"/>
                        </a:rPr>
                        <m:t>𝑮</m:t>
                      </m:r>
                      <m:r>
                        <a:rPr lang="en-GB" sz="2100" b="1" i="1" smtClean="0"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GB" sz="21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𝑽</m:t>
                      </m:r>
                      <m:r>
                        <a:rPr lang="en-GB" sz="2100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sz="2100" b="1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𝑬</m:t>
                      </m:r>
                      <m:r>
                        <a:rPr lang="en-GB" sz="2100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100" b="1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C1047F84-45D0-AB2D-70B5-3DA778AE19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2470" y="1095231"/>
                <a:ext cx="1365796" cy="323165"/>
              </a:xfrm>
              <a:prstGeom prst="rect">
                <a:avLst/>
              </a:prstGeom>
              <a:blipFill>
                <a:blip r:embed="rId6"/>
                <a:stretch>
                  <a:fillRect t="-3846" r="-2752" b="-38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25300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/>
      <p:bldP spid="60" grpId="0"/>
      <p:bldP spid="61" grpId="0"/>
      <p:bldP spid="6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</a:rPr>
              <a:t>CCALCOMP</a:t>
            </a:r>
          </a:p>
        </p:txBody>
      </p:sp>
      <p:pic>
        <p:nvPicPr>
          <p:cNvPr id="5" name="Picture 4" descr="A diagram of a graph&#10;&#10;Description automatically generated">
            <a:extLst>
              <a:ext uri="{FF2B5EF4-FFF2-40B4-BE49-F238E27FC236}">
                <a16:creationId xmlns:a16="http://schemas.microsoft.com/office/drawing/2014/main" id="{FAE42055-DE00-EDDC-53B9-428080B41B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863" y="376016"/>
            <a:ext cx="9896439" cy="5358214"/>
          </a:xfrm>
          <a:prstGeom prst="rect">
            <a:avLst/>
          </a:prstGeom>
        </p:spPr>
      </p:pic>
      <p:pic>
        <p:nvPicPr>
          <p:cNvPr id="6" name="Picture 5" descr="A diagram of a graph&#10;&#10;Description automatically generated">
            <a:extLst>
              <a:ext uri="{FF2B5EF4-FFF2-40B4-BE49-F238E27FC236}">
                <a16:creationId xmlns:a16="http://schemas.microsoft.com/office/drawing/2014/main" id="{1662A123-A022-837E-C94A-DE1DFF3079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780" y="376016"/>
            <a:ext cx="9896439" cy="5358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8887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D7536E473673C40818DFB715DEE858D" ma:contentTypeVersion="3" ma:contentTypeDescription="Create a new document." ma:contentTypeScope="" ma:versionID="8396c6cba03729ad5424608dbee7f448">
  <xsd:schema xmlns:xsd="http://www.w3.org/2001/XMLSchema" xmlns:xs="http://www.w3.org/2001/XMLSchema" xmlns:p="http://schemas.microsoft.com/office/2006/metadata/properties" xmlns:ns2="bcf797b9-d363-4a03-9412-dd984df3dfd9" targetNamespace="http://schemas.microsoft.com/office/2006/metadata/properties" ma:root="true" ma:fieldsID="7ebb561b284a442816a15960d73704cc" ns2:_="">
    <xsd:import namespace="bcf797b9-d363-4a03-9412-dd984df3dfd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cf797b9-d363-4a03-9412-dd984df3dfd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05518A6-09E4-4E11-AE7D-4C13722BEBC7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F9FD2E47-7E96-4B52-8113-18779A954956}"/>
</file>

<file path=customXml/itemProps3.xml><?xml version="1.0" encoding="utf-8"?>
<ds:datastoreItem xmlns:ds="http://schemas.openxmlformats.org/officeDocument/2006/customXml" ds:itemID="{AE0C03B0-3DE5-4BD9-B3BB-6E4919CD06B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1701</TotalTime>
  <Words>1320</Words>
  <Application>Microsoft Macintosh PowerPoint</Application>
  <PresentationFormat>Widescreen</PresentationFormat>
  <Paragraphs>570</Paragraphs>
  <Slides>51</Slides>
  <Notes>51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7" baseType="lpstr">
      <vt:lpstr>Arial</vt:lpstr>
      <vt:lpstr>Calibri</vt:lpstr>
      <vt:lpstr>Calibri Light</vt:lpstr>
      <vt:lpstr>Cambria Math</vt:lpstr>
      <vt:lpstr>Wingdings</vt:lpstr>
      <vt:lpstr>Office Theme</vt:lpstr>
      <vt:lpstr>Introduction to Graph Theory</vt:lpstr>
      <vt:lpstr>Graph Theory</vt:lpstr>
      <vt:lpstr>Graph Theory</vt:lpstr>
      <vt:lpstr>Formal Definition of a Graph</vt:lpstr>
      <vt:lpstr>Components of a Graph</vt:lpstr>
      <vt:lpstr>Components of a Graph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Terminologies</vt:lpstr>
      <vt:lpstr>Adjacency</vt:lpstr>
      <vt:lpstr>Adjacency</vt:lpstr>
      <vt:lpstr>Path</vt:lpstr>
      <vt:lpstr>Path</vt:lpstr>
      <vt:lpstr>Graph Representation</vt:lpstr>
      <vt:lpstr>Adjacency Matrix</vt:lpstr>
      <vt:lpstr>Adjacency Matrix</vt:lpstr>
      <vt:lpstr>Adjacency List</vt:lpstr>
      <vt:lpstr>Adjacency List</vt:lpstr>
      <vt:lpstr>Connected Graph</vt:lpstr>
      <vt:lpstr>Disconnected Graph</vt:lpstr>
      <vt:lpstr>Complete Graph</vt:lpstr>
      <vt:lpstr>Weighted Graph</vt:lpstr>
      <vt:lpstr>PowerPoint Presentation</vt:lpstr>
      <vt:lpstr>PowerPoint Presentation</vt:lpstr>
      <vt:lpstr>PowerPoint Presentation</vt:lpstr>
      <vt:lpstr>PowerPoint Presentation</vt:lpstr>
      <vt:lpstr>Graph Traversal</vt:lpstr>
      <vt:lpstr>Graph Traversal</vt:lpstr>
      <vt:lpstr>Graph Traversal</vt:lpstr>
      <vt:lpstr>Breadth First Search</vt:lpstr>
      <vt:lpstr>Depth First Search</vt:lpstr>
      <vt:lpstr>Graph Traversal</vt:lpstr>
      <vt:lpstr>Breadth First Search</vt:lpstr>
      <vt:lpstr>Depth First Search</vt:lpstr>
      <vt:lpstr>Breadth First Search</vt:lpstr>
      <vt:lpstr>Depth First Search</vt:lpstr>
      <vt:lpstr>Breadth First Search</vt:lpstr>
      <vt:lpstr>Depth First Search</vt:lpstr>
      <vt:lpstr>The Travelling Salesman Problem</vt:lpstr>
      <vt:lpstr>Introduction</vt:lpstr>
      <vt:lpstr>Factorial Time Complexity</vt:lpstr>
      <vt:lpstr>Example of n! (Permutations)</vt:lpstr>
      <vt:lpstr>Permutations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SLY Ponio</dc:creator>
  <cp:lastModifiedBy>Mico Magtira</cp:lastModifiedBy>
  <cp:revision>150</cp:revision>
  <dcterms:created xsi:type="dcterms:W3CDTF">2022-05-11T03:47:05Z</dcterms:created>
  <dcterms:modified xsi:type="dcterms:W3CDTF">2025-04-08T07:33:34Z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0x0101001D7536E473673C40818DFB715DEE858D</vt:lpwstr>
  </property>
</Properties>
</file>